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8" r:id="rId1"/>
  </p:sldMasterIdLst>
  <p:sldIdLst>
    <p:sldId id="258" r:id="rId2"/>
    <p:sldId id="262" r:id="rId3"/>
    <p:sldId id="273" r:id="rId4"/>
    <p:sldId id="275" r:id="rId5"/>
    <p:sldId id="263" r:id="rId6"/>
    <p:sldId id="282" r:id="rId7"/>
    <p:sldId id="283" r:id="rId8"/>
    <p:sldId id="266" r:id="rId9"/>
    <p:sldId id="269" r:id="rId10"/>
    <p:sldId id="270" r:id="rId11"/>
    <p:sldId id="271" r:id="rId12"/>
    <p:sldId id="272" r:id="rId13"/>
    <p:sldId id="274" r:id="rId14"/>
    <p:sldId id="284" r:id="rId15"/>
    <p:sldId id="276" r:id="rId16"/>
    <p:sldId id="277" r:id="rId17"/>
    <p:sldId id="279" r:id="rId18"/>
    <p:sldId id="27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68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Urvee%20Patel\Desktop\FOSSG%20Conf.%20project\New%20Cyber%20crime%20all%20values%20Fina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Urvee%20Patel\Desktop\FOSSG%20Conf.%20project\New%20Cyber%20crime%20all%20values%20Fina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bg1"/>
                </a:solidFill>
                <a:latin typeface="+mj-lt"/>
                <a:ea typeface="+mj-ea"/>
                <a:cs typeface="+mj-cs"/>
              </a:defRPr>
            </a:pPr>
            <a:r>
              <a:rPr lang="en-IN" b="1" dirty="0">
                <a:solidFill>
                  <a:schemeClr val="bg1"/>
                </a:solidFill>
              </a:rPr>
              <a:t>Cybercrime in India 2016-2020</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bg1"/>
              </a:solidFill>
              <a:latin typeface="+mj-lt"/>
              <a:ea typeface="+mj-ea"/>
              <a:cs typeface="+mj-cs"/>
            </a:defRPr>
          </a:pPr>
          <a:endParaRPr lang="en-US"/>
        </a:p>
      </c:txPr>
    </c:title>
    <c:autoTitleDeleted val="0"/>
    <c:plotArea>
      <c:layout/>
      <c:lineChart>
        <c:grouping val="standard"/>
        <c:varyColors val="0"/>
        <c:ser>
          <c:idx val="0"/>
          <c:order val="0"/>
          <c:tx>
            <c:strRef>
              <c:f>'Final Graph'!$B$1</c:f>
              <c:strCache>
                <c:ptCount val="1"/>
                <c:pt idx="0">
                  <c:v>Year 2016</c:v>
                </c:pt>
              </c:strCache>
            </c:strRef>
          </c:tx>
          <c:spPr>
            <a:ln w="22225" cap="rnd">
              <a:solidFill>
                <a:schemeClr val="accent1"/>
              </a:solidFill>
              <a:round/>
            </a:ln>
            <a:effectLst/>
          </c:spPr>
          <c:marker>
            <c:symbol val="none"/>
          </c:marker>
          <c:cat>
            <c:strRef>
              <c:f>'Final Graph'!$A$2:$A$37</c:f>
              <c:strCache>
                <c:ptCount val="36"/>
                <c:pt idx="0">
                  <c:v>Andhra Pradesh</c:v>
                </c:pt>
                <c:pt idx="1">
                  <c:v>Arunanchal Pradesh</c:v>
                </c:pt>
                <c:pt idx="2">
                  <c:v>Assam</c:v>
                </c:pt>
                <c:pt idx="3">
                  <c:v>Bihar</c:v>
                </c:pt>
                <c:pt idx="4">
                  <c:v>Chhattisgarh</c:v>
                </c:pt>
                <c:pt idx="5">
                  <c:v>Goa</c:v>
                </c:pt>
                <c:pt idx="6">
                  <c:v>Gujarat</c:v>
                </c:pt>
                <c:pt idx="7">
                  <c:v>Haryana</c:v>
                </c:pt>
                <c:pt idx="8">
                  <c:v>Himachal Pradesh</c:v>
                </c:pt>
                <c:pt idx="9">
                  <c:v>Jammu &amp; Kashmir</c:v>
                </c:pt>
                <c:pt idx="10">
                  <c:v>Jharkhand</c:v>
                </c:pt>
                <c:pt idx="11">
                  <c:v>Karnataka</c:v>
                </c:pt>
                <c:pt idx="12">
                  <c:v>Kerala</c:v>
                </c:pt>
                <c:pt idx="13">
                  <c:v>Madhya Pradesh</c:v>
                </c:pt>
                <c:pt idx="14">
                  <c:v>Maharashtra</c:v>
                </c:pt>
                <c:pt idx="15">
                  <c:v>Manipur</c:v>
                </c:pt>
                <c:pt idx="16">
                  <c:v>Meghalaya</c:v>
                </c:pt>
                <c:pt idx="17">
                  <c:v>Mizoram</c:v>
                </c:pt>
                <c:pt idx="18">
                  <c:v>Nagaland</c:v>
                </c:pt>
                <c:pt idx="19">
                  <c:v>Odisha</c:v>
                </c:pt>
                <c:pt idx="20">
                  <c:v>Punjab</c:v>
                </c:pt>
                <c:pt idx="21">
                  <c:v>Rajasthan</c:v>
                </c:pt>
                <c:pt idx="22">
                  <c:v>Sikkim</c:v>
                </c:pt>
                <c:pt idx="23">
                  <c:v>Tamil Nadu</c:v>
                </c:pt>
                <c:pt idx="24">
                  <c:v>Telangana</c:v>
                </c:pt>
                <c:pt idx="25">
                  <c:v>Tripura</c:v>
                </c:pt>
                <c:pt idx="26">
                  <c:v>Uttar Pradesh</c:v>
                </c:pt>
                <c:pt idx="27">
                  <c:v>Uttarakhand</c:v>
                </c:pt>
                <c:pt idx="28">
                  <c:v>West Bengal</c:v>
                </c:pt>
                <c:pt idx="29">
                  <c:v>Andaman &amp; Nicobar Island</c:v>
                </c:pt>
                <c:pt idx="30">
                  <c:v>Chandigarh</c:v>
                </c:pt>
                <c:pt idx="31">
                  <c:v>Dadara &amp; Nagar Havelli</c:v>
                </c:pt>
                <c:pt idx="32">
                  <c:v>Daman &amp; Diu</c:v>
                </c:pt>
                <c:pt idx="33">
                  <c:v>NCT of Delhi</c:v>
                </c:pt>
                <c:pt idx="34">
                  <c:v>Lakshadweep</c:v>
                </c:pt>
                <c:pt idx="35">
                  <c:v>Puducherry</c:v>
                </c:pt>
              </c:strCache>
            </c:strRef>
          </c:cat>
          <c:val>
            <c:numRef>
              <c:f>'Final Graph'!$B$2:$B$37</c:f>
              <c:numCache>
                <c:formatCode>General</c:formatCode>
                <c:ptCount val="36"/>
                <c:pt idx="0">
                  <c:v>616</c:v>
                </c:pt>
                <c:pt idx="1">
                  <c:v>4</c:v>
                </c:pt>
                <c:pt idx="2">
                  <c:v>696</c:v>
                </c:pt>
                <c:pt idx="3">
                  <c:v>309</c:v>
                </c:pt>
                <c:pt idx="4">
                  <c:v>90</c:v>
                </c:pt>
                <c:pt idx="5">
                  <c:v>31</c:v>
                </c:pt>
                <c:pt idx="6">
                  <c:v>362</c:v>
                </c:pt>
                <c:pt idx="7">
                  <c:v>401</c:v>
                </c:pt>
                <c:pt idx="8">
                  <c:v>31</c:v>
                </c:pt>
                <c:pt idx="9">
                  <c:v>28</c:v>
                </c:pt>
                <c:pt idx="10">
                  <c:v>259</c:v>
                </c:pt>
                <c:pt idx="11">
                  <c:v>1101</c:v>
                </c:pt>
                <c:pt idx="12">
                  <c:v>283</c:v>
                </c:pt>
                <c:pt idx="13">
                  <c:v>258</c:v>
                </c:pt>
                <c:pt idx="14">
                  <c:v>2380</c:v>
                </c:pt>
                <c:pt idx="15">
                  <c:v>11</c:v>
                </c:pt>
                <c:pt idx="16">
                  <c:v>39</c:v>
                </c:pt>
                <c:pt idx="17">
                  <c:v>1</c:v>
                </c:pt>
                <c:pt idx="18">
                  <c:v>2</c:v>
                </c:pt>
                <c:pt idx="19">
                  <c:v>317</c:v>
                </c:pt>
                <c:pt idx="20">
                  <c:v>102</c:v>
                </c:pt>
                <c:pt idx="21">
                  <c:v>941</c:v>
                </c:pt>
                <c:pt idx="22">
                  <c:v>1</c:v>
                </c:pt>
                <c:pt idx="23">
                  <c:v>144</c:v>
                </c:pt>
                <c:pt idx="24">
                  <c:v>593</c:v>
                </c:pt>
                <c:pt idx="25">
                  <c:v>8</c:v>
                </c:pt>
                <c:pt idx="26">
                  <c:v>2639</c:v>
                </c:pt>
                <c:pt idx="27">
                  <c:v>62</c:v>
                </c:pt>
                <c:pt idx="28">
                  <c:v>478</c:v>
                </c:pt>
                <c:pt idx="29">
                  <c:v>3</c:v>
                </c:pt>
                <c:pt idx="30">
                  <c:v>26</c:v>
                </c:pt>
                <c:pt idx="31">
                  <c:v>1</c:v>
                </c:pt>
                <c:pt idx="32">
                  <c:v>0</c:v>
                </c:pt>
                <c:pt idx="33">
                  <c:v>98</c:v>
                </c:pt>
                <c:pt idx="34">
                  <c:v>0</c:v>
                </c:pt>
                <c:pt idx="35">
                  <c:v>2</c:v>
                </c:pt>
              </c:numCache>
            </c:numRef>
          </c:val>
          <c:smooth val="0"/>
          <c:extLst>
            <c:ext xmlns:c16="http://schemas.microsoft.com/office/drawing/2014/chart" uri="{C3380CC4-5D6E-409C-BE32-E72D297353CC}">
              <c16:uniqueId val="{00000000-BB51-419F-9022-7C464B4E7DC9}"/>
            </c:ext>
          </c:extLst>
        </c:ser>
        <c:ser>
          <c:idx val="1"/>
          <c:order val="1"/>
          <c:tx>
            <c:strRef>
              <c:f>'Final Graph'!$C$1</c:f>
              <c:strCache>
                <c:ptCount val="1"/>
                <c:pt idx="0">
                  <c:v>Year 2017</c:v>
                </c:pt>
              </c:strCache>
            </c:strRef>
          </c:tx>
          <c:spPr>
            <a:ln w="22225" cap="rnd">
              <a:solidFill>
                <a:schemeClr val="accent2"/>
              </a:solidFill>
              <a:round/>
            </a:ln>
            <a:effectLst/>
          </c:spPr>
          <c:marker>
            <c:symbol val="none"/>
          </c:marker>
          <c:cat>
            <c:strRef>
              <c:f>'Final Graph'!$A$2:$A$37</c:f>
              <c:strCache>
                <c:ptCount val="36"/>
                <c:pt idx="0">
                  <c:v>Andhra Pradesh</c:v>
                </c:pt>
                <c:pt idx="1">
                  <c:v>Arunanchal Pradesh</c:v>
                </c:pt>
                <c:pt idx="2">
                  <c:v>Assam</c:v>
                </c:pt>
                <c:pt idx="3">
                  <c:v>Bihar</c:v>
                </c:pt>
                <c:pt idx="4">
                  <c:v>Chhattisgarh</c:v>
                </c:pt>
                <c:pt idx="5">
                  <c:v>Goa</c:v>
                </c:pt>
                <c:pt idx="6">
                  <c:v>Gujarat</c:v>
                </c:pt>
                <c:pt idx="7">
                  <c:v>Haryana</c:v>
                </c:pt>
                <c:pt idx="8">
                  <c:v>Himachal Pradesh</c:v>
                </c:pt>
                <c:pt idx="9">
                  <c:v>Jammu &amp; Kashmir</c:v>
                </c:pt>
                <c:pt idx="10">
                  <c:v>Jharkhand</c:v>
                </c:pt>
                <c:pt idx="11">
                  <c:v>Karnataka</c:v>
                </c:pt>
                <c:pt idx="12">
                  <c:v>Kerala</c:v>
                </c:pt>
                <c:pt idx="13">
                  <c:v>Madhya Pradesh</c:v>
                </c:pt>
                <c:pt idx="14">
                  <c:v>Maharashtra</c:v>
                </c:pt>
                <c:pt idx="15">
                  <c:v>Manipur</c:v>
                </c:pt>
                <c:pt idx="16">
                  <c:v>Meghalaya</c:v>
                </c:pt>
                <c:pt idx="17">
                  <c:v>Mizoram</c:v>
                </c:pt>
                <c:pt idx="18">
                  <c:v>Nagaland</c:v>
                </c:pt>
                <c:pt idx="19">
                  <c:v>Odisha</c:v>
                </c:pt>
                <c:pt idx="20">
                  <c:v>Punjab</c:v>
                </c:pt>
                <c:pt idx="21">
                  <c:v>Rajasthan</c:v>
                </c:pt>
                <c:pt idx="22">
                  <c:v>Sikkim</c:v>
                </c:pt>
                <c:pt idx="23">
                  <c:v>Tamil Nadu</c:v>
                </c:pt>
                <c:pt idx="24">
                  <c:v>Telangana</c:v>
                </c:pt>
                <c:pt idx="25">
                  <c:v>Tripura</c:v>
                </c:pt>
                <c:pt idx="26">
                  <c:v>Uttar Pradesh</c:v>
                </c:pt>
                <c:pt idx="27">
                  <c:v>Uttarakhand</c:v>
                </c:pt>
                <c:pt idx="28">
                  <c:v>West Bengal</c:v>
                </c:pt>
                <c:pt idx="29">
                  <c:v>Andaman &amp; Nicobar Island</c:v>
                </c:pt>
                <c:pt idx="30">
                  <c:v>Chandigarh</c:v>
                </c:pt>
                <c:pt idx="31">
                  <c:v>Dadara &amp; Nagar Havelli</c:v>
                </c:pt>
                <c:pt idx="32">
                  <c:v>Daman &amp; Diu</c:v>
                </c:pt>
                <c:pt idx="33">
                  <c:v>NCT of Delhi</c:v>
                </c:pt>
                <c:pt idx="34">
                  <c:v>Lakshadweep</c:v>
                </c:pt>
                <c:pt idx="35">
                  <c:v>Puducherry</c:v>
                </c:pt>
              </c:strCache>
            </c:strRef>
          </c:cat>
          <c:val>
            <c:numRef>
              <c:f>'Final Graph'!$C$2:$C$37</c:f>
              <c:numCache>
                <c:formatCode>General</c:formatCode>
                <c:ptCount val="36"/>
                <c:pt idx="0">
                  <c:v>931</c:v>
                </c:pt>
                <c:pt idx="1">
                  <c:v>1</c:v>
                </c:pt>
                <c:pt idx="2">
                  <c:v>1120</c:v>
                </c:pt>
                <c:pt idx="3">
                  <c:v>433</c:v>
                </c:pt>
                <c:pt idx="4">
                  <c:v>171</c:v>
                </c:pt>
                <c:pt idx="5">
                  <c:v>13</c:v>
                </c:pt>
                <c:pt idx="6">
                  <c:v>458</c:v>
                </c:pt>
                <c:pt idx="7">
                  <c:v>504</c:v>
                </c:pt>
                <c:pt idx="8">
                  <c:v>56</c:v>
                </c:pt>
                <c:pt idx="9">
                  <c:v>63</c:v>
                </c:pt>
                <c:pt idx="10">
                  <c:v>720</c:v>
                </c:pt>
                <c:pt idx="11">
                  <c:v>3174</c:v>
                </c:pt>
                <c:pt idx="12">
                  <c:v>320</c:v>
                </c:pt>
                <c:pt idx="13">
                  <c:v>490</c:v>
                </c:pt>
                <c:pt idx="14">
                  <c:v>3604</c:v>
                </c:pt>
                <c:pt idx="15">
                  <c:v>74</c:v>
                </c:pt>
                <c:pt idx="16">
                  <c:v>39</c:v>
                </c:pt>
                <c:pt idx="17">
                  <c:v>10</c:v>
                </c:pt>
                <c:pt idx="18">
                  <c:v>0</c:v>
                </c:pt>
                <c:pt idx="19">
                  <c:v>824</c:v>
                </c:pt>
                <c:pt idx="20">
                  <c:v>176</c:v>
                </c:pt>
                <c:pt idx="21">
                  <c:v>1304</c:v>
                </c:pt>
                <c:pt idx="22">
                  <c:v>1</c:v>
                </c:pt>
                <c:pt idx="23">
                  <c:v>228</c:v>
                </c:pt>
                <c:pt idx="24">
                  <c:v>1209</c:v>
                </c:pt>
                <c:pt idx="25">
                  <c:v>7</c:v>
                </c:pt>
                <c:pt idx="26">
                  <c:v>4971</c:v>
                </c:pt>
                <c:pt idx="27">
                  <c:v>124</c:v>
                </c:pt>
                <c:pt idx="28">
                  <c:v>568</c:v>
                </c:pt>
                <c:pt idx="29">
                  <c:v>3</c:v>
                </c:pt>
                <c:pt idx="30">
                  <c:v>32</c:v>
                </c:pt>
                <c:pt idx="31">
                  <c:v>1</c:v>
                </c:pt>
                <c:pt idx="32">
                  <c:v>0</c:v>
                </c:pt>
                <c:pt idx="33">
                  <c:v>162</c:v>
                </c:pt>
                <c:pt idx="34">
                  <c:v>0</c:v>
                </c:pt>
                <c:pt idx="35">
                  <c:v>5</c:v>
                </c:pt>
              </c:numCache>
            </c:numRef>
          </c:val>
          <c:smooth val="0"/>
          <c:extLst>
            <c:ext xmlns:c16="http://schemas.microsoft.com/office/drawing/2014/chart" uri="{C3380CC4-5D6E-409C-BE32-E72D297353CC}">
              <c16:uniqueId val="{00000001-BB51-419F-9022-7C464B4E7DC9}"/>
            </c:ext>
          </c:extLst>
        </c:ser>
        <c:ser>
          <c:idx val="2"/>
          <c:order val="2"/>
          <c:tx>
            <c:strRef>
              <c:f>'Final Graph'!$D$1</c:f>
              <c:strCache>
                <c:ptCount val="1"/>
                <c:pt idx="0">
                  <c:v>Year 2018</c:v>
                </c:pt>
              </c:strCache>
            </c:strRef>
          </c:tx>
          <c:spPr>
            <a:ln w="22225" cap="rnd">
              <a:solidFill>
                <a:schemeClr val="accent3"/>
              </a:solidFill>
              <a:round/>
            </a:ln>
            <a:effectLst/>
          </c:spPr>
          <c:marker>
            <c:symbol val="none"/>
          </c:marker>
          <c:cat>
            <c:strRef>
              <c:f>'Final Graph'!$A$2:$A$37</c:f>
              <c:strCache>
                <c:ptCount val="36"/>
                <c:pt idx="0">
                  <c:v>Andhra Pradesh</c:v>
                </c:pt>
                <c:pt idx="1">
                  <c:v>Arunanchal Pradesh</c:v>
                </c:pt>
                <c:pt idx="2">
                  <c:v>Assam</c:v>
                </c:pt>
                <c:pt idx="3">
                  <c:v>Bihar</c:v>
                </c:pt>
                <c:pt idx="4">
                  <c:v>Chhattisgarh</c:v>
                </c:pt>
                <c:pt idx="5">
                  <c:v>Goa</c:v>
                </c:pt>
                <c:pt idx="6">
                  <c:v>Gujarat</c:v>
                </c:pt>
                <c:pt idx="7">
                  <c:v>Haryana</c:v>
                </c:pt>
                <c:pt idx="8">
                  <c:v>Himachal Pradesh</c:v>
                </c:pt>
                <c:pt idx="9">
                  <c:v>Jammu &amp; Kashmir</c:v>
                </c:pt>
                <c:pt idx="10">
                  <c:v>Jharkhand</c:v>
                </c:pt>
                <c:pt idx="11">
                  <c:v>Karnataka</c:v>
                </c:pt>
                <c:pt idx="12">
                  <c:v>Kerala</c:v>
                </c:pt>
                <c:pt idx="13">
                  <c:v>Madhya Pradesh</c:v>
                </c:pt>
                <c:pt idx="14">
                  <c:v>Maharashtra</c:v>
                </c:pt>
                <c:pt idx="15">
                  <c:v>Manipur</c:v>
                </c:pt>
                <c:pt idx="16">
                  <c:v>Meghalaya</c:v>
                </c:pt>
                <c:pt idx="17">
                  <c:v>Mizoram</c:v>
                </c:pt>
                <c:pt idx="18">
                  <c:v>Nagaland</c:v>
                </c:pt>
                <c:pt idx="19">
                  <c:v>Odisha</c:v>
                </c:pt>
                <c:pt idx="20">
                  <c:v>Punjab</c:v>
                </c:pt>
                <c:pt idx="21">
                  <c:v>Rajasthan</c:v>
                </c:pt>
                <c:pt idx="22">
                  <c:v>Sikkim</c:v>
                </c:pt>
                <c:pt idx="23">
                  <c:v>Tamil Nadu</c:v>
                </c:pt>
                <c:pt idx="24">
                  <c:v>Telangana</c:v>
                </c:pt>
                <c:pt idx="25">
                  <c:v>Tripura</c:v>
                </c:pt>
                <c:pt idx="26">
                  <c:v>Uttar Pradesh</c:v>
                </c:pt>
                <c:pt idx="27">
                  <c:v>Uttarakhand</c:v>
                </c:pt>
                <c:pt idx="28">
                  <c:v>West Bengal</c:v>
                </c:pt>
                <c:pt idx="29">
                  <c:v>Andaman &amp; Nicobar Island</c:v>
                </c:pt>
                <c:pt idx="30">
                  <c:v>Chandigarh</c:v>
                </c:pt>
                <c:pt idx="31">
                  <c:v>Dadara &amp; Nagar Havelli</c:v>
                </c:pt>
                <c:pt idx="32">
                  <c:v>Daman &amp; Diu</c:v>
                </c:pt>
                <c:pt idx="33">
                  <c:v>NCT of Delhi</c:v>
                </c:pt>
                <c:pt idx="34">
                  <c:v>Lakshadweep</c:v>
                </c:pt>
                <c:pt idx="35">
                  <c:v>Puducherry</c:v>
                </c:pt>
              </c:strCache>
            </c:strRef>
          </c:cat>
          <c:val>
            <c:numRef>
              <c:f>'Final Graph'!$D$2:$D$37</c:f>
              <c:numCache>
                <c:formatCode>General</c:formatCode>
                <c:ptCount val="36"/>
                <c:pt idx="0">
                  <c:v>1207</c:v>
                </c:pt>
                <c:pt idx="1">
                  <c:v>7</c:v>
                </c:pt>
                <c:pt idx="2">
                  <c:v>2022</c:v>
                </c:pt>
                <c:pt idx="3">
                  <c:v>374</c:v>
                </c:pt>
                <c:pt idx="4">
                  <c:v>139</c:v>
                </c:pt>
                <c:pt idx="5">
                  <c:v>29</c:v>
                </c:pt>
                <c:pt idx="6">
                  <c:v>702</c:v>
                </c:pt>
                <c:pt idx="7">
                  <c:v>418</c:v>
                </c:pt>
                <c:pt idx="8">
                  <c:v>69</c:v>
                </c:pt>
                <c:pt idx="9">
                  <c:v>73</c:v>
                </c:pt>
                <c:pt idx="10">
                  <c:v>930</c:v>
                </c:pt>
                <c:pt idx="11">
                  <c:v>5839</c:v>
                </c:pt>
                <c:pt idx="12">
                  <c:v>340</c:v>
                </c:pt>
                <c:pt idx="13">
                  <c:v>740</c:v>
                </c:pt>
                <c:pt idx="14">
                  <c:v>3511</c:v>
                </c:pt>
                <c:pt idx="15">
                  <c:v>29</c:v>
                </c:pt>
                <c:pt idx="16">
                  <c:v>74</c:v>
                </c:pt>
                <c:pt idx="17">
                  <c:v>6</c:v>
                </c:pt>
                <c:pt idx="18">
                  <c:v>2</c:v>
                </c:pt>
                <c:pt idx="19">
                  <c:v>843</c:v>
                </c:pt>
                <c:pt idx="20">
                  <c:v>239</c:v>
                </c:pt>
                <c:pt idx="21">
                  <c:v>1104</c:v>
                </c:pt>
                <c:pt idx="22">
                  <c:v>1</c:v>
                </c:pt>
                <c:pt idx="23">
                  <c:v>295</c:v>
                </c:pt>
                <c:pt idx="24">
                  <c:v>1205</c:v>
                </c:pt>
                <c:pt idx="25">
                  <c:v>20</c:v>
                </c:pt>
                <c:pt idx="26">
                  <c:v>6280</c:v>
                </c:pt>
                <c:pt idx="27">
                  <c:v>171</c:v>
                </c:pt>
                <c:pt idx="28">
                  <c:v>335</c:v>
                </c:pt>
                <c:pt idx="29">
                  <c:v>7</c:v>
                </c:pt>
                <c:pt idx="30">
                  <c:v>30</c:v>
                </c:pt>
                <c:pt idx="31">
                  <c:v>0</c:v>
                </c:pt>
                <c:pt idx="32">
                  <c:v>0</c:v>
                </c:pt>
                <c:pt idx="33">
                  <c:v>189</c:v>
                </c:pt>
                <c:pt idx="34">
                  <c:v>4</c:v>
                </c:pt>
                <c:pt idx="35">
                  <c:v>14</c:v>
                </c:pt>
              </c:numCache>
            </c:numRef>
          </c:val>
          <c:smooth val="0"/>
          <c:extLst>
            <c:ext xmlns:c16="http://schemas.microsoft.com/office/drawing/2014/chart" uri="{C3380CC4-5D6E-409C-BE32-E72D297353CC}">
              <c16:uniqueId val="{00000002-BB51-419F-9022-7C464B4E7DC9}"/>
            </c:ext>
          </c:extLst>
        </c:ser>
        <c:ser>
          <c:idx val="3"/>
          <c:order val="3"/>
          <c:tx>
            <c:strRef>
              <c:f>'Final Graph'!$E$1</c:f>
              <c:strCache>
                <c:ptCount val="1"/>
                <c:pt idx="0">
                  <c:v>Year 2019</c:v>
                </c:pt>
              </c:strCache>
            </c:strRef>
          </c:tx>
          <c:spPr>
            <a:ln w="22225" cap="rnd">
              <a:solidFill>
                <a:schemeClr val="accent4"/>
              </a:solidFill>
              <a:round/>
            </a:ln>
            <a:effectLst/>
          </c:spPr>
          <c:marker>
            <c:symbol val="none"/>
          </c:marker>
          <c:cat>
            <c:strRef>
              <c:f>'Final Graph'!$A$2:$A$37</c:f>
              <c:strCache>
                <c:ptCount val="36"/>
                <c:pt idx="0">
                  <c:v>Andhra Pradesh</c:v>
                </c:pt>
                <c:pt idx="1">
                  <c:v>Arunanchal Pradesh</c:v>
                </c:pt>
                <c:pt idx="2">
                  <c:v>Assam</c:v>
                </c:pt>
                <c:pt idx="3">
                  <c:v>Bihar</c:v>
                </c:pt>
                <c:pt idx="4">
                  <c:v>Chhattisgarh</c:v>
                </c:pt>
                <c:pt idx="5">
                  <c:v>Goa</c:v>
                </c:pt>
                <c:pt idx="6">
                  <c:v>Gujarat</c:v>
                </c:pt>
                <c:pt idx="7">
                  <c:v>Haryana</c:v>
                </c:pt>
                <c:pt idx="8">
                  <c:v>Himachal Pradesh</c:v>
                </c:pt>
                <c:pt idx="9">
                  <c:v>Jammu &amp; Kashmir</c:v>
                </c:pt>
                <c:pt idx="10">
                  <c:v>Jharkhand</c:v>
                </c:pt>
                <c:pt idx="11">
                  <c:v>Karnataka</c:v>
                </c:pt>
                <c:pt idx="12">
                  <c:v>Kerala</c:v>
                </c:pt>
                <c:pt idx="13">
                  <c:v>Madhya Pradesh</c:v>
                </c:pt>
                <c:pt idx="14">
                  <c:v>Maharashtra</c:v>
                </c:pt>
                <c:pt idx="15">
                  <c:v>Manipur</c:v>
                </c:pt>
                <c:pt idx="16">
                  <c:v>Meghalaya</c:v>
                </c:pt>
                <c:pt idx="17">
                  <c:v>Mizoram</c:v>
                </c:pt>
                <c:pt idx="18">
                  <c:v>Nagaland</c:v>
                </c:pt>
                <c:pt idx="19">
                  <c:v>Odisha</c:v>
                </c:pt>
                <c:pt idx="20">
                  <c:v>Punjab</c:v>
                </c:pt>
                <c:pt idx="21">
                  <c:v>Rajasthan</c:v>
                </c:pt>
                <c:pt idx="22">
                  <c:v>Sikkim</c:v>
                </c:pt>
                <c:pt idx="23">
                  <c:v>Tamil Nadu</c:v>
                </c:pt>
                <c:pt idx="24">
                  <c:v>Telangana</c:v>
                </c:pt>
                <c:pt idx="25">
                  <c:v>Tripura</c:v>
                </c:pt>
                <c:pt idx="26">
                  <c:v>Uttar Pradesh</c:v>
                </c:pt>
                <c:pt idx="27">
                  <c:v>Uttarakhand</c:v>
                </c:pt>
                <c:pt idx="28">
                  <c:v>West Bengal</c:v>
                </c:pt>
                <c:pt idx="29">
                  <c:v>Andaman &amp; Nicobar Island</c:v>
                </c:pt>
                <c:pt idx="30">
                  <c:v>Chandigarh</c:v>
                </c:pt>
                <c:pt idx="31">
                  <c:v>Dadara &amp; Nagar Havelli</c:v>
                </c:pt>
                <c:pt idx="32">
                  <c:v>Daman &amp; Diu</c:v>
                </c:pt>
                <c:pt idx="33">
                  <c:v>NCT of Delhi</c:v>
                </c:pt>
                <c:pt idx="34">
                  <c:v>Lakshadweep</c:v>
                </c:pt>
                <c:pt idx="35">
                  <c:v>Puducherry</c:v>
                </c:pt>
              </c:strCache>
            </c:strRef>
          </c:cat>
          <c:val>
            <c:numRef>
              <c:f>'Final Graph'!$E$2:$E$37</c:f>
              <c:numCache>
                <c:formatCode>General</c:formatCode>
                <c:ptCount val="36"/>
                <c:pt idx="0">
                  <c:v>1886</c:v>
                </c:pt>
                <c:pt idx="1">
                  <c:v>8</c:v>
                </c:pt>
                <c:pt idx="2">
                  <c:v>2231</c:v>
                </c:pt>
                <c:pt idx="3">
                  <c:v>1050</c:v>
                </c:pt>
                <c:pt idx="4">
                  <c:v>175</c:v>
                </c:pt>
                <c:pt idx="5">
                  <c:v>15</c:v>
                </c:pt>
                <c:pt idx="6">
                  <c:v>784</c:v>
                </c:pt>
                <c:pt idx="7">
                  <c:v>564</c:v>
                </c:pt>
                <c:pt idx="8">
                  <c:v>76</c:v>
                </c:pt>
                <c:pt idx="9">
                  <c:v>73</c:v>
                </c:pt>
                <c:pt idx="10">
                  <c:v>1095</c:v>
                </c:pt>
                <c:pt idx="11">
                  <c:v>12020</c:v>
                </c:pt>
                <c:pt idx="12">
                  <c:v>307</c:v>
                </c:pt>
                <c:pt idx="13">
                  <c:v>602</c:v>
                </c:pt>
                <c:pt idx="14">
                  <c:v>4967</c:v>
                </c:pt>
                <c:pt idx="15">
                  <c:v>4</c:v>
                </c:pt>
                <c:pt idx="16">
                  <c:v>89</c:v>
                </c:pt>
                <c:pt idx="17">
                  <c:v>8</c:v>
                </c:pt>
                <c:pt idx="18">
                  <c:v>2</c:v>
                </c:pt>
                <c:pt idx="19">
                  <c:v>1485</c:v>
                </c:pt>
                <c:pt idx="20">
                  <c:v>243</c:v>
                </c:pt>
                <c:pt idx="21">
                  <c:v>1762</c:v>
                </c:pt>
                <c:pt idx="22">
                  <c:v>2</c:v>
                </c:pt>
                <c:pt idx="23">
                  <c:v>385</c:v>
                </c:pt>
                <c:pt idx="24">
                  <c:v>2691</c:v>
                </c:pt>
                <c:pt idx="25">
                  <c:v>20</c:v>
                </c:pt>
                <c:pt idx="26">
                  <c:v>11416</c:v>
                </c:pt>
                <c:pt idx="27">
                  <c:v>100</c:v>
                </c:pt>
                <c:pt idx="28">
                  <c:v>335</c:v>
                </c:pt>
                <c:pt idx="29">
                  <c:v>2</c:v>
                </c:pt>
                <c:pt idx="30">
                  <c:v>23</c:v>
                </c:pt>
                <c:pt idx="31">
                  <c:v>0</c:v>
                </c:pt>
                <c:pt idx="32">
                  <c:v>3</c:v>
                </c:pt>
                <c:pt idx="33">
                  <c:v>115</c:v>
                </c:pt>
                <c:pt idx="34">
                  <c:v>4</c:v>
                </c:pt>
                <c:pt idx="35">
                  <c:v>4</c:v>
                </c:pt>
              </c:numCache>
            </c:numRef>
          </c:val>
          <c:smooth val="0"/>
          <c:extLst>
            <c:ext xmlns:c16="http://schemas.microsoft.com/office/drawing/2014/chart" uri="{C3380CC4-5D6E-409C-BE32-E72D297353CC}">
              <c16:uniqueId val="{00000003-BB51-419F-9022-7C464B4E7DC9}"/>
            </c:ext>
          </c:extLst>
        </c:ser>
        <c:ser>
          <c:idx val="4"/>
          <c:order val="4"/>
          <c:tx>
            <c:strRef>
              <c:f>'Final Graph'!$F$1</c:f>
              <c:strCache>
                <c:ptCount val="1"/>
                <c:pt idx="0">
                  <c:v>Year 2020</c:v>
                </c:pt>
              </c:strCache>
            </c:strRef>
          </c:tx>
          <c:spPr>
            <a:ln w="22225" cap="rnd">
              <a:solidFill>
                <a:schemeClr val="accent5"/>
              </a:solidFill>
              <a:round/>
            </a:ln>
            <a:effectLst/>
          </c:spPr>
          <c:marker>
            <c:symbol val="none"/>
          </c:marker>
          <c:cat>
            <c:strRef>
              <c:f>'Final Graph'!$A$2:$A$37</c:f>
              <c:strCache>
                <c:ptCount val="36"/>
                <c:pt idx="0">
                  <c:v>Andhra Pradesh</c:v>
                </c:pt>
                <c:pt idx="1">
                  <c:v>Arunanchal Pradesh</c:v>
                </c:pt>
                <c:pt idx="2">
                  <c:v>Assam</c:v>
                </c:pt>
                <c:pt idx="3">
                  <c:v>Bihar</c:v>
                </c:pt>
                <c:pt idx="4">
                  <c:v>Chhattisgarh</c:v>
                </c:pt>
                <c:pt idx="5">
                  <c:v>Goa</c:v>
                </c:pt>
                <c:pt idx="6">
                  <c:v>Gujarat</c:v>
                </c:pt>
                <c:pt idx="7">
                  <c:v>Haryana</c:v>
                </c:pt>
                <c:pt idx="8">
                  <c:v>Himachal Pradesh</c:v>
                </c:pt>
                <c:pt idx="9">
                  <c:v>Jammu &amp; Kashmir</c:v>
                </c:pt>
                <c:pt idx="10">
                  <c:v>Jharkhand</c:v>
                </c:pt>
                <c:pt idx="11">
                  <c:v>Karnataka</c:v>
                </c:pt>
                <c:pt idx="12">
                  <c:v>Kerala</c:v>
                </c:pt>
                <c:pt idx="13">
                  <c:v>Madhya Pradesh</c:v>
                </c:pt>
                <c:pt idx="14">
                  <c:v>Maharashtra</c:v>
                </c:pt>
                <c:pt idx="15">
                  <c:v>Manipur</c:v>
                </c:pt>
                <c:pt idx="16">
                  <c:v>Meghalaya</c:v>
                </c:pt>
                <c:pt idx="17">
                  <c:v>Mizoram</c:v>
                </c:pt>
                <c:pt idx="18">
                  <c:v>Nagaland</c:v>
                </c:pt>
                <c:pt idx="19">
                  <c:v>Odisha</c:v>
                </c:pt>
                <c:pt idx="20">
                  <c:v>Punjab</c:v>
                </c:pt>
                <c:pt idx="21">
                  <c:v>Rajasthan</c:v>
                </c:pt>
                <c:pt idx="22">
                  <c:v>Sikkim</c:v>
                </c:pt>
                <c:pt idx="23">
                  <c:v>Tamil Nadu</c:v>
                </c:pt>
                <c:pt idx="24">
                  <c:v>Telangana</c:v>
                </c:pt>
                <c:pt idx="25">
                  <c:v>Tripura</c:v>
                </c:pt>
                <c:pt idx="26">
                  <c:v>Uttar Pradesh</c:v>
                </c:pt>
                <c:pt idx="27">
                  <c:v>Uttarakhand</c:v>
                </c:pt>
                <c:pt idx="28">
                  <c:v>West Bengal</c:v>
                </c:pt>
                <c:pt idx="29">
                  <c:v>Andaman &amp; Nicobar Island</c:v>
                </c:pt>
                <c:pt idx="30">
                  <c:v>Chandigarh</c:v>
                </c:pt>
                <c:pt idx="31">
                  <c:v>Dadara &amp; Nagar Havelli</c:v>
                </c:pt>
                <c:pt idx="32">
                  <c:v>Daman &amp; Diu</c:v>
                </c:pt>
                <c:pt idx="33">
                  <c:v>NCT of Delhi</c:v>
                </c:pt>
                <c:pt idx="34">
                  <c:v>Lakshadweep</c:v>
                </c:pt>
                <c:pt idx="35">
                  <c:v>Puducherry</c:v>
                </c:pt>
              </c:strCache>
            </c:strRef>
          </c:cat>
          <c:val>
            <c:numRef>
              <c:f>'Final Graph'!$F$2:$F$37</c:f>
              <c:numCache>
                <c:formatCode>General</c:formatCode>
                <c:ptCount val="36"/>
                <c:pt idx="0">
                  <c:v>2227</c:v>
                </c:pt>
                <c:pt idx="1">
                  <c:v>9</c:v>
                </c:pt>
                <c:pt idx="2">
                  <c:v>2869</c:v>
                </c:pt>
                <c:pt idx="3">
                  <c:v>1179</c:v>
                </c:pt>
                <c:pt idx="4">
                  <c:v>200</c:v>
                </c:pt>
                <c:pt idx="5">
                  <c:v>16</c:v>
                </c:pt>
                <c:pt idx="6">
                  <c:v>960</c:v>
                </c:pt>
                <c:pt idx="7">
                  <c:v>571</c:v>
                </c:pt>
                <c:pt idx="8">
                  <c:v>93</c:v>
                </c:pt>
                <c:pt idx="9">
                  <c:v>91</c:v>
                </c:pt>
                <c:pt idx="10">
                  <c:v>1390</c:v>
                </c:pt>
                <c:pt idx="11">
                  <c:v>14919</c:v>
                </c:pt>
                <c:pt idx="12">
                  <c:v>326</c:v>
                </c:pt>
                <c:pt idx="13">
                  <c:v>796</c:v>
                </c:pt>
                <c:pt idx="14">
                  <c:v>5505</c:v>
                </c:pt>
                <c:pt idx="15">
                  <c:v>0</c:v>
                </c:pt>
                <c:pt idx="16">
                  <c:v>106</c:v>
                </c:pt>
                <c:pt idx="17">
                  <c:v>11</c:v>
                </c:pt>
                <c:pt idx="18">
                  <c:v>2</c:v>
                </c:pt>
                <c:pt idx="19">
                  <c:v>1752</c:v>
                </c:pt>
                <c:pt idx="20">
                  <c:v>302</c:v>
                </c:pt>
                <c:pt idx="21">
                  <c:v>1887</c:v>
                </c:pt>
                <c:pt idx="22">
                  <c:v>2</c:v>
                </c:pt>
                <c:pt idx="23">
                  <c:v>461</c:v>
                </c:pt>
                <c:pt idx="24">
                  <c:v>3149</c:v>
                </c:pt>
                <c:pt idx="25">
                  <c:v>27</c:v>
                </c:pt>
                <c:pt idx="26">
                  <c:v>13725</c:v>
                </c:pt>
                <c:pt idx="27">
                  <c:v>137</c:v>
                </c:pt>
                <c:pt idx="28">
                  <c:v>267</c:v>
                </c:pt>
                <c:pt idx="29">
                  <c:v>3</c:v>
                </c:pt>
                <c:pt idx="30">
                  <c:v>23</c:v>
                </c:pt>
                <c:pt idx="31">
                  <c:v>0</c:v>
                </c:pt>
                <c:pt idx="32">
                  <c:v>4</c:v>
                </c:pt>
                <c:pt idx="33">
                  <c:v>142</c:v>
                </c:pt>
                <c:pt idx="34">
                  <c:v>6</c:v>
                </c:pt>
                <c:pt idx="35">
                  <c:v>8</c:v>
                </c:pt>
              </c:numCache>
            </c:numRef>
          </c:val>
          <c:smooth val="0"/>
          <c:extLst>
            <c:ext xmlns:c16="http://schemas.microsoft.com/office/drawing/2014/chart" uri="{C3380CC4-5D6E-409C-BE32-E72D297353CC}">
              <c16:uniqueId val="{00000004-BB51-419F-9022-7C464B4E7DC9}"/>
            </c:ext>
          </c:extLst>
        </c:ser>
        <c:dLbls>
          <c:showLegendKey val="0"/>
          <c:showVal val="0"/>
          <c:showCatName val="0"/>
          <c:showSerName val="0"/>
          <c:showPercent val="0"/>
          <c:showBubbleSize val="0"/>
        </c:dLbls>
        <c:smooth val="0"/>
        <c:axId val="401204600"/>
        <c:axId val="401204280"/>
      </c:lineChart>
      <c:catAx>
        <c:axId val="401204600"/>
        <c:scaling>
          <c:orientation val="minMax"/>
        </c:scaling>
        <c:delete val="0"/>
        <c:axPos val="b"/>
        <c:majorGridlines>
          <c:spPr>
            <a:ln w="9525" cap="flat" cmpd="sng" algn="ctr">
              <a:solidFill>
                <a:schemeClr val="dk1">
                  <a:lumMod val="15000"/>
                  <a:lumOff val="85000"/>
                  <a:alpha val="54000"/>
                </a:schemeClr>
              </a:solidFill>
              <a:round/>
            </a:ln>
            <a:effectLst/>
          </c:spPr>
        </c:majorGridlines>
        <c:minorGridlines>
          <c:spPr>
            <a:ln w="9525" cap="flat" cmpd="sng" algn="ctr">
              <a:solidFill>
                <a:schemeClr val="dk1">
                  <a:lumMod val="15000"/>
                  <a:lumOff val="85000"/>
                  <a:alpha val="51000"/>
                </a:schemeClr>
              </a:solidFill>
              <a:round/>
            </a:ln>
            <a:effectLst/>
          </c:spPr>
        </c:min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1" i="0" u="none" strike="noStrike" kern="1200" cap="none" spc="0" normalizeH="0" baseline="0">
                <a:solidFill>
                  <a:schemeClr val="dk1">
                    <a:lumMod val="65000"/>
                    <a:lumOff val="35000"/>
                  </a:schemeClr>
                </a:solidFill>
                <a:latin typeface="+mn-lt"/>
                <a:ea typeface="+mn-ea"/>
                <a:cs typeface="+mn-cs"/>
              </a:defRPr>
            </a:pPr>
            <a:endParaRPr lang="en-US"/>
          </a:p>
        </c:txPr>
        <c:crossAx val="401204280"/>
        <c:crosses val="autoZero"/>
        <c:auto val="1"/>
        <c:lblAlgn val="ctr"/>
        <c:lblOffset val="100"/>
        <c:noMultiLvlLbl val="0"/>
      </c:catAx>
      <c:valAx>
        <c:axId val="401204280"/>
        <c:scaling>
          <c:orientation val="minMax"/>
        </c:scaling>
        <c:delete val="0"/>
        <c:axPos val="l"/>
        <c:majorGridlines>
          <c:spPr>
            <a:ln w="9525" cap="flat" cmpd="sng" algn="ctr">
              <a:solidFill>
                <a:schemeClr val="dk1">
                  <a:lumMod val="15000"/>
                  <a:lumOff val="85000"/>
                  <a:alpha val="54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crossAx val="40120460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IN"/>
              <a:t>Total no. of cybercrime cases </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'Final Graph'!$L$44</c:f>
              <c:strCache>
                <c:ptCount val="1"/>
                <c:pt idx="0">
                  <c:v>Total no. of cases </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'Final Graph'!$K$45:$K$49</c:f>
              <c:strCache>
                <c:ptCount val="5"/>
                <c:pt idx="0">
                  <c:v>Year 2016</c:v>
                </c:pt>
                <c:pt idx="1">
                  <c:v>Year 2017</c:v>
                </c:pt>
                <c:pt idx="2">
                  <c:v>Year 2018</c:v>
                </c:pt>
                <c:pt idx="3">
                  <c:v>Year 2019</c:v>
                </c:pt>
                <c:pt idx="4">
                  <c:v>Year 2020</c:v>
                </c:pt>
              </c:strCache>
            </c:strRef>
          </c:cat>
          <c:val>
            <c:numRef>
              <c:f>'Final Graph'!$L$45:$L$49</c:f>
              <c:numCache>
                <c:formatCode>General</c:formatCode>
                <c:ptCount val="5"/>
                <c:pt idx="0">
                  <c:v>12317</c:v>
                </c:pt>
                <c:pt idx="1">
                  <c:v>21796</c:v>
                </c:pt>
                <c:pt idx="2">
                  <c:v>27248</c:v>
                </c:pt>
                <c:pt idx="3">
                  <c:v>44546</c:v>
                </c:pt>
                <c:pt idx="4">
                  <c:v>53161</c:v>
                </c:pt>
              </c:numCache>
            </c:numRef>
          </c:val>
          <c:extLst>
            <c:ext xmlns:c16="http://schemas.microsoft.com/office/drawing/2014/chart" uri="{C3380CC4-5D6E-409C-BE32-E72D297353CC}">
              <c16:uniqueId val="{00000000-1963-4C38-B5EB-88EB9833A94D}"/>
            </c:ext>
          </c:extLst>
        </c:ser>
        <c:dLbls>
          <c:dLblPos val="inEnd"/>
          <c:showLegendKey val="0"/>
          <c:showVal val="1"/>
          <c:showCatName val="0"/>
          <c:showSerName val="0"/>
          <c:showPercent val="0"/>
          <c:showBubbleSize val="0"/>
        </c:dLbls>
        <c:gapWidth val="65"/>
        <c:axId val="464629624"/>
        <c:axId val="464630584"/>
      </c:barChart>
      <c:catAx>
        <c:axId val="464629624"/>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1" i="0" u="none" strike="noStrike" kern="1200" cap="all" baseline="0">
                <a:solidFill>
                  <a:schemeClr val="dk1">
                    <a:lumMod val="75000"/>
                    <a:lumOff val="25000"/>
                  </a:schemeClr>
                </a:solidFill>
                <a:latin typeface="+mn-lt"/>
                <a:ea typeface="+mn-ea"/>
                <a:cs typeface="+mn-cs"/>
              </a:defRPr>
            </a:pPr>
            <a:endParaRPr lang="en-US"/>
          </a:p>
        </c:txPr>
        <c:crossAx val="464630584"/>
        <c:crosses val="autoZero"/>
        <c:auto val="1"/>
        <c:lblAlgn val="ctr"/>
        <c:lblOffset val="100"/>
        <c:noMultiLvlLbl val="0"/>
      </c:catAx>
      <c:valAx>
        <c:axId val="464630584"/>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dk1">
                    <a:lumMod val="75000"/>
                    <a:lumOff val="25000"/>
                  </a:schemeClr>
                </a:solidFill>
                <a:latin typeface="+mn-lt"/>
                <a:ea typeface="+mn-ea"/>
                <a:cs typeface="+mn-cs"/>
              </a:defRPr>
            </a:pPr>
            <a:endParaRPr lang="en-US"/>
          </a:p>
        </c:txPr>
        <c:crossAx val="464629624"/>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564CCD-880C-4402-A997-D22F487C1AB0}" type="doc">
      <dgm:prSet loTypeId="urn:microsoft.com/office/officeart/2008/layout/VerticalCurvedList" loCatId="list" qsTypeId="urn:microsoft.com/office/officeart/2005/8/quickstyle/simple1" qsCatId="simple" csTypeId="urn:microsoft.com/office/officeart/2005/8/colors/accent0_1" csCatId="mainScheme" phldr="1"/>
      <dgm:spPr/>
      <dgm:t>
        <a:bodyPr/>
        <a:lstStyle/>
        <a:p>
          <a:endParaRPr lang="en-IN"/>
        </a:p>
      </dgm:t>
    </dgm:pt>
    <dgm:pt modelId="{23D8B3A5-E897-4C3B-9F65-4B101430FD8C}">
      <dgm:prSet phldrT="[Text]"/>
      <dgm:spPr/>
      <dgm:t>
        <a:bodyPr/>
        <a:lstStyle/>
        <a:p>
          <a:r>
            <a:rPr lang="en-US" b="1" dirty="0"/>
            <a:t>Introduction</a:t>
          </a:r>
          <a:endParaRPr lang="en-IN" b="1" dirty="0"/>
        </a:p>
      </dgm:t>
    </dgm:pt>
    <dgm:pt modelId="{576D1236-7B19-47BB-851D-F26153C0B589}" type="parTrans" cxnId="{C06AA61F-1648-4E66-8D57-24AEC732E6EC}">
      <dgm:prSet/>
      <dgm:spPr/>
      <dgm:t>
        <a:bodyPr/>
        <a:lstStyle/>
        <a:p>
          <a:endParaRPr lang="en-IN" b="1"/>
        </a:p>
      </dgm:t>
    </dgm:pt>
    <dgm:pt modelId="{F1019285-19E1-4416-AF25-9A5EDBEF676F}" type="sibTrans" cxnId="{C06AA61F-1648-4E66-8D57-24AEC732E6EC}">
      <dgm:prSet/>
      <dgm:spPr/>
      <dgm:t>
        <a:bodyPr/>
        <a:lstStyle/>
        <a:p>
          <a:endParaRPr lang="en-IN" b="1"/>
        </a:p>
      </dgm:t>
    </dgm:pt>
    <dgm:pt modelId="{CE840373-B006-4DD3-9F3A-C1C6E979F630}">
      <dgm:prSet phldrT="[Text]"/>
      <dgm:spPr/>
      <dgm:t>
        <a:bodyPr/>
        <a:lstStyle/>
        <a:p>
          <a:r>
            <a:rPr lang="en-US" b="1"/>
            <a:t>Aim &amp; Objective </a:t>
          </a:r>
          <a:r>
            <a:rPr lang="en-US" b="1" dirty="0"/>
            <a:t>of the study</a:t>
          </a:r>
          <a:endParaRPr lang="en-IN" b="1" dirty="0"/>
        </a:p>
      </dgm:t>
    </dgm:pt>
    <dgm:pt modelId="{7712F9A8-0EC4-4494-B97A-92ECE717850C}" type="parTrans" cxnId="{DC58C461-3F1B-4059-AF20-0CCCF9C8F6F3}">
      <dgm:prSet/>
      <dgm:spPr/>
      <dgm:t>
        <a:bodyPr/>
        <a:lstStyle/>
        <a:p>
          <a:endParaRPr lang="en-IN" b="1"/>
        </a:p>
      </dgm:t>
    </dgm:pt>
    <dgm:pt modelId="{F323E251-28D5-4C4A-9B94-9B70538F9A00}" type="sibTrans" cxnId="{DC58C461-3F1B-4059-AF20-0CCCF9C8F6F3}">
      <dgm:prSet/>
      <dgm:spPr/>
      <dgm:t>
        <a:bodyPr/>
        <a:lstStyle/>
        <a:p>
          <a:endParaRPr lang="en-IN" b="1"/>
        </a:p>
      </dgm:t>
    </dgm:pt>
    <dgm:pt modelId="{E000C425-9741-4039-8889-5F3080773B68}">
      <dgm:prSet phldrT="[Text]"/>
      <dgm:spPr/>
      <dgm:t>
        <a:bodyPr/>
        <a:lstStyle/>
        <a:p>
          <a:r>
            <a:rPr lang="en-US" b="1" dirty="0"/>
            <a:t>Study Area</a:t>
          </a:r>
          <a:endParaRPr lang="en-IN" b="1" dirty="0"/>
        </a:p>
      </dgm:t>
    </dgm:pt>
    <dgm:pt modelId="{130F3B88-E03D-4575-A655-9C74DAC6DBBF}" type="parTrans" cxnId="{6296903E-C4F6-4A5A-8CC7-9B47F11E2A4F}">
      <dgm:prSet/>
      <dgm:spPr/>
      <dgm:t>
        <a:bodyPr/>
        <a:lstStyle/>
        <a:p>
          <a:endParaRPr lang="en-IN" b="1"/>
        </a:p>
      </dgm:t>
    </dgm:pt>
    <dgm:pt modelId="{2A571524-160E-4B75-83CA-866D9E34917A}" type="sibTrans" cxnId="{6296903E-C4F6-4A5A-8CC7-9B47F11E2A4F}">
      <dgm:prSet/>
      <dgm:spPr/>
      <dgm:t>
        <a:bodyPr/>
        <a:lstStyle/>
        <a:p>
          <a:endParaRPr lang="en-IN" b="1"/>
        </a:p>
      </dgm:t>
    </dgm:pt>
    <dgm:pt modelId="{CE260A18-65B4-45A3-B6F8-ADEEE8CD02B1}">
      <dgm:prSet/>
      <dgm:spPr/>
      <dgm:t>
        <a:bodyPr/>
        <a:lstStyle/>
        <a:p>
          <a:r>
            <a:rPr lang="en-US" b="1" dirty="0"/>
            <a:t>Methodology</a:t>
          </a:r>
          <a:endParaRPr lang="en-IN" b="1" dirty="0"/>
        </a:p>
      </dgm:t>
    </dgm:pt>
    <dgm:pt modelId="{0675BCB2-23BE-42BD-A33F-41D1ECCA912C}" type="parTrans" cxnId="{993CAB1D-7822-42BF-82F6-702E77DCAAD8}">
      <dgm:prSet/>
      <dgm:spPr/>
      <dgm:t>
        <a:bodyPr/>
        <a:lstStyle/>
        <a:p>
          <a:endParaRPr lang="en-IN" b="1"/>
        </a:p>
      </dgm:t>
    </dgm:pt>
    <dgm:pt modelId="{65A01C67-011C-4A22-B26D-06D5C42A61DE}" type="sibTrans" cxnId="{993CAB1D-7822-42BF-82F6-702E77DCAAD8}">
      <dgm:prSet/>
      <dgm:spPr/>
      <dgm:t>
        <a:bodyPr/>
        <a:lstStyle/>
        <a:p>
          <a:endParaRPr lang="en-IN" b="1"/>
        </a:p>
      </dgm:t>
    </dgm:pt>
    <dgm:pt modelId="{58E649A0-82F2-40BA-B686-FE6F1A8E0F2D}">
      <dgm:prSet/>
      <dgm:spPr/>
      <dgm:t>
        <a:bodyPr/>
        <a:lstStyle/>
        <a:p>
          <a:r>
            <a:rPr lang="en-US" b="1" dirty="0"/>
            <a:t>Result &amp; Discussion</a:t>
          </a:r>
          <a:endParaRPr lang="en-IN" b="1" dirty="0"/>
        </a:p>
      </dgm:t>
    </dgm:pt>
    <dgm:pt modelId="{D69B0601-7895-4176-A01D-0D774B0EF8A8}" type="parTrans" cxnId="{CA22F686-FB4E-47C9-A10A-9E70F257ABC2}">
      <dgm:prSet/>
      <dgm:spPr/>
      <dgm:t>
        <a:bodyPr/>
        <a:lstStyle/>
        <a:p>
          <a:endParaRPr lang="en-IN" b="1"/>
        </a:p>
      </dgm:t>
    </dgm:pt>
    <dgm:pt modelId="{90A57027-C1F6-4DBE-8B38-2B74701E16EB}" type="sibTrans" cxnId="{CA22F686-FB4E-47C9-A10A-9E70F257ABC2}">
      <dgm:prSet/>
      <dgm:spPr/>
      <dgm:t>
        <a:bodyPr/>
        <a:lstStyle/>
        <a:p>
          <a:endParaRPr lang="en-IN" b="1"/>
        </a:p>
      </dgm:t>
    </dgm:pt>
    <dgm:pt modelId="{7B09B389-A6D3-4269-B170-0C990424676B}">
      <dgm:prSet/>
      <dgm:spPr/>
      <dgm:t>
        <a:bodyPr/>
        <a:lstStyle/>
        <a:p>
          <a:r>
            <a:rPr lang="en-US" b="1" dirty="0"/>
            <a:t>Conclusion</a:t>
          </a:r>
          <a:endParaRPr lang="en-IN" b="1" dirty="0"/>
        </a:p>
      </dgm:t>
    </dgm:pt>
    <dgm:pt modelId="{FC99E4AD-C78E-4851-B0C6-AC42F60D2CEA}" type="parTrans" cxnId="{54FE37DF-7887-4B64-8F62-BAB727E25766}">
      <dgm:prSet/>
      <dgm:spPr/>
      <dgm:t>
        <a:bodyPr/>
        <a:lstStyle/>
        <a:p>
          <a:endParaRPr lang="en-IN" b="1"/>
        </a:p>
      </dgm:t>
    </dgm:pt>
    <dgm:pt modelId="{8C0DC9F5-55CF-40E9-96DB-95EF5CA77C92}" type="sibTrans" cxnId="{54FE37DF-7887-4B64-8F62-BAB727E25766}">
      <dgm:prSet/>
      <dgm:spPr/>
      <dgm:t>
        <a:bodyPr/>
        <a:lstStyle/>
        <a:p>
          <a:endParaRPr lang="en-IN" b="1"/>
        </a:p>
      </dgm:t>
    </dgm:pt>
    <dgm:pt modelId="{953AC9EF-DD86-4CCD-A200-DE07D8715ED2}" type="pres">
      <dgm:prSet presAssocID="{71564CCD-880C-4402-A997-D22F487C1AB0}" presName="Name0" presStyleCnt="0">
        <dgm:presLayoutVars>
          <dgm:chMax val="7"/>
          <dgm:chPref val="7"/>
          <dgm:dir/>
        </dgm:presLayoutVars>
      </dgm:prSet>
      <dgm:spPr/>
    </dgm:pt>
    <dgm:pt modelId="{D846D34E-DC81-4F0A-AD94-8E908570DE56}" type="pres">
      <dgm:prSet presAssocID="{71564CCD-880C-4402-A997-D22F487C1AB0}" presName="Name1" presStyleCnt="0"/>
      <dgm:spPr/>
    </dgm:pt>
    <dgm:pt modelId="{3BB943B1-7DFC-439E-B29D-E77B8B266E0F}" type="pres">
      <dgm:prSet presAssocID="{71564CCD-880C-4402-A997-D22F487C1AB0}" presName="cycle" presStyleCnt="0"/>
      <dgm:spPr/>
    </dgm:pt>
    <dgm:pt modelId="{98879BA1-768D-4B00-B849-46203A179445}" type="pres">
      <dgm:prSet presAssocID="{71564CCD-880C-4402-A997-D22F487C1AB0}" presName="srcNode" presStyleLbl="node1" presStyleIdx="0" presStyleCnt="6"/>
      <dgm:spPr/>
    </dgm:pt>
    <dgm:pt modelId="{41F67740-C763-4C32-943E-CAEF22472B27}" type="pres">
      <dgm:prSet presAssocID="{71564CCD-880C-4402-A997-D22F487C1AB0}" presName="conn" presStyleLbl="parChTrans1D2" presStyleIdx="0" presStyleCnt="1"/>
      <dgm:spPr/>
    </dgm:pt>
    <dgm:pt modelId="{9892C189-7A14-44B8-99AC-88E6AE6B1538}" type="pres">
      <dgm:prSet presAssocID="{71564CCD-880C-4402-A997-D22F487C1AB0}" presName="extraNode" presStyleLbl="node1" presStyleIdx="0" presStyleCnt="6"/>
      <dgm:spPr/>
    </dgm:pt>
    <dgm:pt modelId="{5DF50C99-A6EB-4F48-8699-A9016BEBB99C}" type="pres">
      <dgm:prSet presAssocID="{71564CCD-880C-4402-A997-D22F487C1AB0}" presName="dstNode" presStyleLbl="node1" presStyleIdx="0" presStyleCnt="6"/>
      <dgm:spPr/>
    </dgm:pt>
    <dgm:pt modelId="{B74708C4-2E5C-4ED7-A83C-C8F7A55B309D}" type="pres">
      <dgm:prSet presAssocID="{23D8B3A5-E897-4C3B-9F65-4B101430FD8C}" presName="text_1" presStyleLbl="node1" presStyleIdx="0" presStyleCnt="6">
        <dgm:presLayoutVars>
          <dgm:bulletEnabled val="1"/>
        </dgm:presLayoutVars>
      </dgm:prSet>
      <dgm:spPr/>
    </dgm:pt>
    <dgm:pt modelId="{2162D58E-FE33-4EEB-863A-81D70E2203F3}" type="pres">
      <dgm:prSet presAssocID="{23D8B3A5-E897-4C3B-9F65-4B101430FD8C}" presName="accent_1" presStyleCnt="0"/>
      <dgm:spPr/>
    </dgm:pt>
    <dgm:pt modelId="{0FC73F9F-18D0-40A6-901B-F6CAA11BBA5C}" type="pres">
      <dgm:prSet presAssocID="{23D8B3A5-E897-4C3B-9F65-4B101430FD8C}" presName="accentRepeatNode" presStyleLbl="solidFgAcc1" presStyleIdx="0" presStyleCnt="6"/>
      <dgm:spPr/>
    </dgm:pt>
    <dgm:pt modelId="{6E477D28-8FF1-441A-B409-34C4EF83CF57}" type="pres">
      <dgm:prSet presAssocID="{CE840373-B006-4DD3-9F3A-C1C6E979F630}" presName="text_2" presStyleLbl="node1" presStyleIdx="1" presStyleCnt="6">
        <dgm:presLayoutVars>
          <dgm:bulletEnabled val="1"/>
        </dgm:presLayoutVars>
      </dgm:prSet>
      <dgm:spPr/>
    </dgm:pt>
    <dgm:pt modelId="{F1D86BDB-D11D-4569-881D-239D7EFC7EC3}" type="pres">
      <dgm:prSet presAssocID="{CE840373-B006-4DD3-9F3A-C1C6E979F630}" presName="accent_2" presStyleCnt="0"/>
      <dgm:spPr/>
    </dgm:pt>
    <dgm:pt modelId="{0499A5BF-4624-4F26-9C89-47E9FF3CC770}" type="pres">
      <dgm:prSet presAssocID="{CE840373-B006-4DD3-9F3A-C1C6E979F630}" presName="accentRepeatNode" presStyleLbl="solidFgAcc1" presStyleIdx="1" presStyleCnt="6"/>
      <dgm:spPr/>
    </dgm:pt>
    <dgm:pt modelId="{84CBAD3F-9DE0-41C5-BE82-0C01CC268738}" type="pres">
      <dgm:prSet presAssocID="{E000C425-9741-4039-8889-5F3080773B68}" presName="text_3" presStyleLbl="node1" presStyleIdx="2" presStyleCnt="6">
        <dgm:presLayoutVars>
          <dgm:bulletEnabled val="1"/>
        </dgm:presLayoutVars>
      </dgm:prSet>
      <dgm:spPr/>
    </dgm:pt>
    <dgm:pt modelId="{ED27C0A8-7E4A-49BE-92A7-CD45F0177C04}" type="pres">
      <dgm:prSet presAssocID="{E000C425-9741-4039-8889-5F3080773B68}" presName="accent_3" presStyleCnt="0"/>
      <dgm:spPr/>
    </dgm:pt>
    <dgm:pt modelId="{8128C5B2-0FF8-4F7E-B5EB-6B090B9E36FA}" type="pres">
      <dgm:prSet presAssocID="{E000C425-9741-4039-8889-5F3080773B68}" presName="accentRepeatNode" presStyleLbl="solidFgAcc1" presStyleIdx="2" presStyleCnt="6"/>
      <dgm:spPr/>
    </dgm:pt>
    <dgm:pt modelId="{3194A0EF-9CCA-4565-975E-9145ADFE3AB2}" type="pres">
      <dgm:prSet presAssocID="{CE260A18-65B4-45A3-B6F8-ADEEE8CD02B1}" presName="text_4" presStyleLbl="node1" presStyleIdx="3" presStyleCnt="6">
        <dgm:presLayoutVars>
          <dgm:bulletEnabled val="1"/>
        </dgm:presLayoutVars>
      </dgm:prSet>
      <dgm:spPr/>
    </dgm:pt>
    <dgm:pt modelId="{013EDB14-AD82-4615-BA84-F361ADC8056E}" type="pres">
      <dgm:prSet presAssocID="{CE260A18-65B4-45A3-B6F8-ADEEE8CD02B1}" presName="accent_4" presStyleCnt="0"/>
      <dgm:spPr/>
    </dgm:pt>
    <dgm:pt modelId="{0DFB1C30-529F-4342-8F9C-CA4AE93E636E}" type="pres">
      <dgm:prSet presAssocID="{CE260A18-65B4-45A3-B6F8-ADEEE8CD02B1}" presName="accentRepeatNode" presStyleLbl="solidFgAcc1" presStyleIdx="3" presStyleCnt="6"/>
      <dgm:spPr/>
    </dgm:pt>
    <dgm:pt modelId="{439730AA-2AB5-4C02-93B0-AD581D9C04EC}" type="pres">
      <dgm:prSet presAssocID="{58E649A0-82F2-40BA-B686-FE6F1A8E0F2D}" presName="text_5" presStyleLbl="node1" presStyleIdx="4" presStyleCnt="6">
        <dgm:presLayoutVars>
          <dgm:bulletEnabled val="1"/>
        </dgm:presLayoutVars>
      </dgm:prSet>
      <dgm:spPr/>
    </dgm:pt>
    <dgm:pt modelId="{DA05230F-E24F-445B-B69F-2BBB8F2947B8}" type="pres">
      <dgm:prSet presAssocID="{58E649A0-82F2-40BA-B686-FE6F1A8E0F2D}" presName="accent_5" presStyleCnt="0"/>
      <dgm:spPr/>
    </dgm:pt>
    <dgm:pt modelId="{E5613677-B083-4F49-B3F1-3D606749AF65}" type="pres">
      <dgm:prSet presAssocID="{58E649A0-82F2-40BA-B686-FE6F1A8E0F2D}" presName="accentRepeatNode" presStyleLbl="solidFgAcc1" presStyleIdx="4" presStyleCnt="6"/>
      <dgm:spPr/>
    </dgm:pt>
    <dgm:pt modelId="{53C4BE3B-26CF-4D79-89E7-17C90DF0EC46}" type="pres">
      <dgm:prSet presAssocID="{7B09B389-A6D3-4269-B170-0C990424676B}" presName="text_6" presStyleLbl="node1" presStyleIdx="5" presStyleCnt="6">
        <dgm:presLayoutVars>
          <dgm:bulletEnabled val="1"/>
        </dgm:presLayoutVars>
      </dgm:prSet>
      <dgm:spPr/>
    </dgm:pt>
    <dgm:pt modelId="{FEBFBB0F-B30B-4CA9-9E84-32B200BFBAE6}" type="pres">
      <dgm:prSet presAssocID="{7B09B389-A6D3-4269-B170-0C990424676B}" presName="accent_6" presStyleCnt="0"/>
      <dgm:spPr/>
    </dgm:pt>
    <dgm:pt modelId="{41605570-C00D-4B7B-9A28-279D807FF392}" type="pres">
      <dgm:prSet presAssocID="{7B09B389-A6D3-4269-B170-0C990424676B}" presName="accentRepeatNode" presStyleLbl="solidFgAcc1" presStyleIdx="5" presStyleCnt="6"/>
      <dgm:spPr/>
    </dgm:pt>
  </dgm:ptLst>
  <dgm:cxnLst>
    <dgm:cxn modelId="{993CAB1D-7822-42BF-82F6-702E77DCAAD8}" srcId="{71564CCD-880C-4402-A997-D22F487C1AB0}" destId="{CE260A18-65B4-45A3-B6F8-ADEEE8CD02B1}" srcOrd="3" destOrd="0" parTransId="{0675BCB2-23BE-42BD-A33F-41D1ECCA912C}" sibTransId="{65A01C67-011C-4A22-B26D-06D5C42A61DE}"/>
    <dgm:cxn modelId="{C06AA61F-1648-4E66-8D57-24AEC732E6EC}" srcId="{71564CCD-880C-4402-A997-D22F487C1AB0}" destId="{23D8B3A5-E897-4C3B-9F65-4B101430FD8C}" srcOrd="0" destOrd="0" parTransId="{576D1236-7B19-47BB-851D-F26153C0B589}" sibTransId="{F1019285-19E1-4416-AF25-9A5EDBEF676F}"/>
    <dgm:cxn modelId="{055C273A-B5C6-45C1-B701-C095D94A370A}" type="presOf" srcId="{E000C425-9741-4039-8889-5F3080773B68}" destId="{84CBAD3F-9DE0-41C5-BE82-0C01CC268738}" srcOrd="0" destOrd="0" presId="urn:microsoft.com/office/officeart/2008/layout/VerticalCurvedList"/>
    <dgm:cxn modelId="{B67F263C-DDFE-4996-9084-8668598C5BAF}" type="presOf" srcId="{CE260A18-65B4-45A3-B6F8-ADEEE8CD02B1}" destId="{3194A0EF-9CCA-4565-975E-9145ADFE3AB2}" srcOrd="0" destOrd="0" presId="urn:microsoft.com/office/officeart/2008/layout/VerticalCurvedList"/>
    <dgm:cxn modelId="{6296903E-C4F6-4A5A-8CC7-9B47F11E2A4F}" srcId="{71564CCD-880C-4402-A997-D22F487C1AB0}" destId="{E000C425-9741-4039-8889-5F3080773B68}" srcOrd="2" destOrd="0" parTransId="{130F3B88-E03D-4575-A655-9C74DAC6DBBF}" sibTransId="{2A571524-160E-4B75-83CA-866D9E34917A}"/>
    <dgm:cxn modelId="{61D1D63E-9C75-4B5F-9E90-6A2D5E17C256}" type="presOf" srcId="{71564CCD-880C-4402-A997-D22F487C1AB0}" destId="{953AC9EF-DD86-4CCD-A200-DE07D8715ED2}" srcOrd="0" destOrd="0" presId="urn:microsoft.com/office/officeart/2008/layout/VerticalCurvedList"/>
    <dgm:cxn modelId="{DC58C461-3F1B-4059-AF20-0CCCF9C8F6F3}" srcId="{71564CCD-880C-4402-A997-D22F487C1AB0}" destId="{CE840373-B006-4DD3-9F3A-C1C6E979F630}" srcOrd="1" destOrd="0" parTransId="{7712F9A8-0EC4-4494-B97A-92ECE717850C}" sibTransId="{F323E251-28D5-4C4A-9B94-9B70538F9A00}"/>
    <dgm:cxn modelId="{BE7E8347-0BDA-4AD4-A956-EE0B3118041B}" type="presOf" srcId="{7B09B389-A6D3-4269-B170-0C990424676B}" destId="{53C4BE3B-26CF-4D79-89E7-17C90DF0EC46}" srcOrd="0" destOrd="0" presId="urn:microsoft.com/office/officeart/2008/layout/VerticalCurvedList"/>
    <dgm:cxn modelId="{36162F68-958D-4FE0-995B-0DF5D3078533}" type="presOf" srcId="{58E649A0-82F2-40BA-B686-FE6F1A8E0F2D}" destId="{439730AA-2AB5-4C02-93B0-AD581D9C04EC}" srcOrd="0" destOrd="0" presId="urn:microsoft.com/office/officeart/2008/layout/VerticalCurvedList"/>
    <dgm:cxn modelId="{12ECD66B-D3C4-4898-B146-3356A5996B59}" type="presOf" srcId="{F1019285-19E1-4416-AF25-9A5EDBEF676F}" destId="{41F67740-C763-4C32-943E-CAEF22472B27}" srcOrd="0" destOrd="0" presId="urn:microsoft.com/office/officeart/2008/layout/VerticalCurvedList"/>
    <dgm:cxn modelId="{CA22F686-FB4E-47C9-A10A-9E70F257ABC2}" srcId="{71564CCD-880C-4402-A997-D22F487C1AB0}" destId="{58E649A0-82F2-40BA-B686-FE6F1A8E0F2D}" srcOrd="4" destOrd="0" parTransId="{D69B0601-7895-4176-A01D-0D774B0EF8A8}" sibTransId="{90A57027-C1F6-4DBE-8B38-2B74701E16EB}"/>
    <dgm:cxn modelId="{D753A3B7-4309-4A10-A494-46853C7664DF}" type="presOf" srcId="{CE840373-B006-4DD3-9F3A-C1C6E979F630}" destId="{6E477D28-8FF1-441A-B409-34C4EF83CF57}" srcOrd="0" destOrd="0" presId="urn:microsoft.com/office/officeart/2008/layout/VerticalCurvedList"/>
    <dgm:cxn modelId="{B1D343DB-E04F-42E7-8CE3-7B476BEBA489}" type="presOf" srcId="{23D8B3A5-E897-4C3B-9F65-4B101430FD8C}" destId="{B74708C4-2E5C-4ED7-A83C-C8F7A55B309D}" srcOrd="0" destOrd="0" presId="urn:microsoft.com/office/officeart/2008/layout/VerticalCurvedList"/>
    <dgm:cxn modelId="{54FE37DF-7887-4B64-8F62-BAB727E25766}" srcId="{71564CCD-880C-4402-A997-D22F487C1AB0}" destId="{7B09B389-A6D3-4269-B170-0C990424676B}" srcOrd="5" destOrd="0" parTransId="{FC99E4AD-C78E-4851-B0C6-AC42F60D2CEA}" sibTransId="{8C0DC9F5-55CF-40E9-96DB-95EF5CA77C92}"/>
    <dgm:cxn modelId="{339C9A19-3243-4714-A1CB-2274DA465ABB}" type="presParOf" srcId="{953AC9EF-DD86-4CCD-A200-DE07D8715ED2}" destId="{D846D34E-DC81-4F0A-AD94-8E908570DE56}" srcOrd="0" destOrd="0" presId="urn:microsoft.com/office/officeart/2008/layout/VerticalCurvedList"/>
    <dgm:cxn modelId="{4CDF9F37-3309-4F26-9283-598FECE1EA71}" type="presParOf" srcId="{D846D34E-DC81-4F0A-AD94-8E908570DE56}" destId="{3BB943B1-7DFC-439E-B29D-E77B8B266E0F}" srcOrd="0" destOrd="0" presId="urn:microsoft.com/office/officeart/2008/layout/VerticalCurvedList"/>
    <dgm:cxn modelId="{02CCF71F-CD8D-4B58-85D4-60BA5139329D}" type="presParOf" srcId="{3BB943B1-7DFC-439E-B29D-E77B8B266E0F}" destId="{98879BA1-768D-4B00-B849-46203A179445}" srcOrd="0" destOrd="0" presId="urn:microsoft.com/office/officeart/2008/layout/VerticalCurvedList"/>
    <dgm:cxn modelId="{1D2C4724-88D7-4AD2-BC73-89DD92151093}" type="presParOf" srcId="{3BB943B1-7DFC-439E-B29D-E77B8B266E0F}" destId="{41F67740-C763-4C32-943E-CAEF22472B27}" srcOrd="1" destOrd="0" presId="urn:microsoft.com/office/officeart/2008/layout/VerticalCurvedList"/>
    <dgm:cxn modelId="{F297DC21-4C5E-4F17-A298-76DDB9B9E76F}" type="presParOf" srcId="{3BB943B1-7DFC-439E-B29D-E77B8B266E0F}" destId="{9892C189-7A14-44B8-99AC-88E6AE6B1538}" srcOrd="2" destOrd="0" presId="urn:microsoft.com/office/officeart/2008/layout/VerticalCurvedList"/>
    <dgm:cxn modelId="{7BA26197-700E-4660-8F2C-27A67C12698E}" type="presParOf" srcId="{3BB943B1-7DFC-439E-B29D-E77B8B266E0F}" destId="{5DF50C99-A6EB-4F48-8699-A9016BEBB99C}" srcOrd="3" destOrd="0" presId="urn:microsoft.com/office/officeart/2008/layout/VerticalCurvedList"/>
    <dgm:cxn modelId="{9F617FC5-DA20-4987-87C1-6159EECB72D8}" type="presParOf" srcId="{D846D34E-DC81-4F0A-AD94-8E908570DE56}" destId="{B74708C4-2E5C-4ED7-A83C-C8F7A55B309D}" srcOrd="1" destOrd="0" presId="urn:microsoft.com/office/officeart/2008/layout/VerticalCurvedList"/>
    <dgm:cxn modelId="{BFCF3140-0B69-47FE-88A1-29898FC2B7D4}" type="presParOf" srcId="{D846D34E-DC81-4F0A-AD94-8E908570DE56}" destId="{2162D58E-FE33-4EEB-863A-81D70E2203F3}" srcOrd="2" destOrd="0" presId="urn:microsoft.com/office/officeart/2008/layout/VerticalCurvedList"/>
    <dgm:cxn modelId="{7DF09373-EE9E-4596-B1CD-817C7250C0F5}" type="presParOf" srcId="{2162D58E-FE33-4EEB-863A-81D70E2203F3}" destId="{0FC73F9F-18D0-40A6-901B-F6CAA11BBA5C}" srcOrd="0" destOrd="0" presId="urn:microsoft.com/office/officeart/2008/layout/VerticalCurvedList"/>
    <dgm:cxn modelId="{508AE3DB-E578-480C-8541-B0135907F7D2}" type="presParOf" srcId="{D846D34E-DC81-4F0A-AD94-8E908570DE56}" destId="{6E477D28-8FF1-441A-B409-34C4EF83CF57}" srcOrd="3" destOrd="0" presId="urn:microsoft.com/office/officeart/2008/layout/VerticalCurvedList"/>
    <dgm:cxn modelId="{541C9CCE-5153-4AD3-A3ED-DA674E45EADF}" type="presParOf" srcId="{D846D34E-DC81-4F0A-AD94-8E908570DE56}" destId="{F1D86BDB-D11D-4569-881D-239D7EFC7EC3}" srcOrd="4" destOrd="0" presId="urn:microsoft.com/office/officeart/2008/layout/VerticalCurvedList"/>
    <dgm:cxn modelId="{0EFC81CD-5DE8-4DD5-9105-674D2900DBC5}" type="presParOf" srcId="{F1D86BDB-D11D-4569-881D-239D7EFC7EC3}" destId="{0499A5BF-4624-4F26-9C89-47E9FF3CC770}" srcOrd="0" destOrd="0" presId="urn:microsoft.com/office/officeart/2008/layout/VerticalCurvedList"/>
    <dgm:cxn modelId="{EF7D99CE-0146-4E73-A1CF-38156964287C}" type="presParOf" srcId="{D846D34E-DC81-4F0A-AD94-8E908570DE56}" destId="{84CBAD3F-9DE0-41C5-BE82-0C01CC268738}" srcOrd="5" destOrd="0" presId="urn:microsoft.com/office/officeart/2008/layout/VerticalCurvedList"/>
    <dgm:cxn modelId="{6B095E87-F3CF-4FEE-854A-787F0CF60B27}" type="presParOf" srcId="{D846D34E-DC81-4F0A-AD94-8E908570DE56}" destId="{ED27C0A8-7E4A-49BE-92A7-CD45F0177C04}" srcOrd="6" destOrd="0" presId="urn:microsoft.com/office/officeart/2008/layout/VerticalCurvedList"/>
    <dgm:cxn modelId="{C71AE0CE-E16F-403B-BC22-5D5C9462A90C}" type="presParOf" srcId="{ED27C0A8-7E4A-49BE-92A7-CD45F0177C04}" destId="{8128C5B2-0FF8-4F7E-B5EB-6B090B9E36FA}" srcOrd="0" destOrd="0" presId="urn:microsoft.com/office/officeart/2008/layout/VerticalCurvedList"/>
    <dgm:cxn modelId="{F6534EF3-90D2-468C-90BA-5E641B8EE00F}" type="presParOf" srcId="{D846D34E-DC81-4F0A-AD94-8E908570DE56}" destId="{3194A0EF-9CCA-4565-975E-9145ADFE3AB2}" srcOrd="7" destOrd="0" presId="urn:microsoft.com/office/officeart/2008/layout/VerticalCurvedList"/>
    <dgm:cxn modelId="{97280CB0-89FF-47ED-BB94-F532553DF92A}" type="presParOf" srcId="{D846D34E-DC81-4F0A-AD94-8E908570DE56}" destId="{013EDB14-AD82-4615-BA84-F361ADC8056E}" srcOrd="8" destOrd="0" presId="urn:microsoft.com/office/officeart/2008/layout/VerticalCurvedList"/>
    <dgm:cxn modelId="{A78043C8-6796-4AA5-8FEB-06AE4FA3DD88}" type="presParOf" srcId="{013EDB14-AD82-4615-BA84-F361ADC8056E}" destId="{0DFB1C30-529F-4342-8F9C-CA4AE93E636E}" srcOrd="0" destOrd="0" presId="urn:microsoft.com/office/officeart/2008/layout/VerticalCurvedList"/>
    <dgm:cxn modelId="{1B286C75-25DE-4828-9034-29AAC9790B99}" type="presParOf" srcId="{D846D34E-DC81-4F0A-AD94-8E908570DE56}" destId="{439730AA-2AB5-4C02-93B0-AD581D9C04EC}" srcOrd="9" destOrd="0" presId="urn:microsoft.com/office/officeart/2008/layout/VerticalCurvedList"/>
    <dgm:cxn modelId="{16C49BA9-52F3-44A6-9C42-912A4EB791FE}" type="presParOf" srcId="{D846D34E-DC81-4F0A-AD94-8E908570DE56}" destId="{DA05230F-E24F-445B-B69F-2BBB8F2947B8}" srcOrd="10" destOrd="0" presId="urn:microsoft.com/office/officeart/2008/layout/VerticalCurvedList"/>
    <dgm:cxn modelId="{F4CFE6DB-67B9-4F9B-9624-8784E77ADD70}" type="presParOf" srcId="{DA05230F-E24F-445B-B69F-2BBB8F2947B8}" destId="{E5613677-B083-4F49-B3F1-3D606749AF65}" srcOrd="0" destOrd="0" presId="urn:microsoft.com/office/officeart/2008/layout/VerticalCurvedList"/>
    <dgm:cxn modelId="{84A46C93-0F5E-4FC9-B139-1833596E26EE}" type="presParOf" srcId="{D846D34E-DC81-4F0A-AD94-8E908570DE56}" destId="{53C4BE3B-26CF-4D79-89E7-17C90DF0EC46}" srcOrd="11" destOrd="0" presId="urn:microsoft.com/office/officeart/2008/layout/VerticalCurvedList"/>
    <dgm:cxn modelId="{A5A6397E-A72C-4371-8359-2A84360D6F7A}" type="presParOf" srcId="{D846D34E-DC81-4F0A-AD94-8E908570DE56}" destId="{FEBFBB0F-B30B-4CA9-9E84-32B200BFBAE6}" srcOrd="12" destOrd="0" presId="urn:microsoft.com/office/officeart/2008/layout/VerticalCurvedList"/>
    <dgm:cxn modelId="{B23BFEAE-9143-4ABA-A30E-24E02C2FF126}" type="presParOf" srcId="{FEBFBB0F-B30B-4CA9-9E84-32B200BFBAE6}" destId="{41605570-C00D-4B7B-9A28-279D807FF39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7F8542-029A-485E-A38E-B32AD2E39F68}" type="doc">
      <dgm:prSet loTypeId="urn:diagrams.loki3.com/BracketList" loCatId="list" qsTypeId="urn:microsoft.com/office/officeart/2005/8/quickstyle/3d2" qsCatId="3D" csTypeId="urn:microsoft.com/office/officeart/2005/8/colors/accent0_1" csCatId="mainScheme" phldr="1"/>
      <dgm:spPr/>
      <dgm:t>
        <a:bodyPr/>
        <a:lstStyle/>
        <a:p>
          <a:endParaRPr lang="en-IN"/>
        </a:p>
      </dgm:t>
    </dgm:pt>
    <dgm:pt modelId="{883F6B08-F6A0-46A0-9283-614408ECB4A6}">
      <dgm:prSet phldrT="[Text]"/>
      <dgm:spPr>
        <a:solidFill>
          <a:schemeClr val="bg1"/>
        </a:solidFill>
      </dgm:spPr>
      <dgm:t>
        <a:bodyPr/>
        <a:lstStyle/>
        <a:p>
          <a:pPr algn="ctr"/>
          <a:r>
            <a:rPr lang="en-IN" b="1" dirty="0"/>
            <a:t>AIM</a:t>
          </a:r>
        </a:p>
      </dgm:t>
    </dgm:pt>
    <dgm:pt modelId="{974757F9-E4AF-4528-BFD0-0224270D6539}" type="parTrans" cxnId="{DB206BD8-4366-4A8C-8210-084CCE28E095}">
      <dgm:prSet/>
      <dgm:spPr/>
      <dgm:t>
        <a:bodyPr/>
        <a:lstStyle/>
        <a:p>
          <a:endParaRPr lang="en-IN"/>
        </a:p>
      </dgm:t>
    </dgm:pt>
    <dgm:pt modelId="{789862BF-2D8D-4539-89D8-58AB64D35A19}" type="sibTrans" cxnId="{DB206BD8-4366-4A8C-8210-084CCE28E095}">
      <dgm:prSet/>
      <dgm:spPr/>
      <dgm:t>
        <a:bodyPr/>
        <a:lstStyle/>
        <a:p>
          <a:endParaRPr lang="en-IN"/>
        </a:p>
      </dgm:t>
    </dgm:pt>
    <dgm:pt modelId="{699C2C45-6442-4E37-BC3A-8AD4303E63FE}">
      <dgm:prSet phldrT="[Text]" custT="1"/>
      <dgm:spPr/>
      <dgm:t>
        <a:bodyPr/>
        <a:lstStyle/>
        <a:p>
          <a:pPr>
            <a:lnSpc>
              <a:spcPct val="100000"/>
            </a:lnSpc>
            <a:buFont typeface="Arial" panose="020B0604020202020204" pitchFamily="34" charset="0"/>
            <a:buChar char="•"/>
          </a:pPr>
          <a:r>
            <a:rPr lang="en-US" sz="2800" b="1" dirty="0"/>
            <a:t>The study aims to</a:t>
          </a:r>
          <a:r>
            <a:rPr lang="en-IN" sz="2800" b="1" dirty="0"/>
            <a:t> predict a growth in number of cybercrime cases across India in year 2020 based on historical data from 2016-19 using </a:t>
          </a:r>
          <a:r>
            <a:rPr lang="en-IN" sz="2800" b="1" dirty="0" err="1"/>
            <a:t>spatio</a:t>
          </a:r>
          <a:r>
            <a:rPr lang="en-IN" sz="2800" b="1" dirty="0"/>
            <a:t>-temporal maps to visualise and further analyse the significant changes.</a:t>
          </a:r>
        </a:p>
      </dgm:t>
    </dgm:pt>
    <dgm:pt modelId="{8B077A09-8AB1-4A7C-A98D-7A8D34602B5B}" type="parTrans" cxnId="{C759FDAE-8630-4F80-B549-AF3CAEC8E2F0}">
      <dgm:prSet/>
      <dgm:spPr/>
      <dgm:t>
        <a:bodyPr/>
        <a:lstStyle/>
        <a:p>
          <a:endParaRPr lang="en-IN"/>
        </a:p>
      </dgm:t>
    </dgm:pt>
    <dgm:pt modelId="{9F8CC4FC-17A6-4E95-93FE-24761F5E3E3F}" type="sibTrans" cxnId="{C759FDAE-8630-4F80-B549-AF3CAEC8E2F0}">
      <dgm:prSet/>
      <dgm:spPr/>
      <dgm:t>
        <a:bodyPr/>
        <a:lstStyle/>
        <a:p>
          <a:endParaRPr lang="en-IN"/>
        </a:p>
      </dgm:t>
    </dgm:pt>
    <dgm:pt modelId="{F15A3A17-795D-4AB7-B48E-0D4D9ACF2F83}">
      <dgm:prSet phldrT="[Text]"/>
      <dgm:spPr>
        <a:solidFill>
          <a:schemeClr val="bg1"/>
        </a:solidFill>
      </dgm:spPr>
      <dgm:t>
        <a:bodyPr/>
        <a:lstStyle/>
        <a:p>
          <a:pPr algn="ctr"/>
          <a:r>
            <a:rPr lang="en-IN" b="1" dirty="0"/>
            <a:t>PURPOSE</a:t>
          </a:r>
        </a:p>
      </dgm:t>
    </dgm:pt>
    <dgm:pt modelId="{14675A85-1B1B-4EE1-B392-84ABD80A9FFC}" type="parTrans" cxnId="{DD02E41C-20F8-4EC1-B701-E33FDE85B3AA}">
      <dgm:prSet/>
      <dgm:spPr/>
      <dgm:t>
        <a:bodyPr/>
        <a:lstStyle/>
        <a:p>
          <a:endParaRPr lang="en-IN"/>
        </a:p>
      </dgm:t>
    </dgm:pt>
    <dgm:pt modelId="{4D6AA243-5474-4E23-A516-A7EAD88372F5}" type="sibTrans" cxnId="{DD02E41C-20F8-4EC1-B701-E33FDE85B3AA}">
      <dgm:prSet/>
      <dgm:spPr/>
      <dgm:t>
        <a:bodyPr/>
        <a:lstStyle/>
        <a:p>
          <a:endParaRPr lang="en-IN"/>
        </a:p>
      </dgm:t>
    </dgm:pt>
    <dgm:pt modelId="{E40F0A66-7E7A-45B0-9BE4-D0352323932C}">
      <dgm:prSet phldrT="[Text]" custT="1"/>
      <dgm:spPr/>
      <dgm:t>
        <a:bodyPr/>
        <a:lstStyle/>
        <a:p>
          <a:r>
            <a:rPr lang="en-IN" sz="2800" b="1" dirty="0"/>
            <a:t>The study can help understand the role of GIS in crime analysis, ultimately benefitting the humankind in long run.</a:t>
          </a:r>
        </a:p>
      </dgm:t>
    </dgm:pt>
    <dgm:pt modelId="{18A8FDD0-44F6-4F30-87C6-40B4B8DA0236}" type="parTrans" cxnId="{6319612E-4766-404F-B096-5F6749E7DD4A}">
      <dgm:prSet/>
      <dgm:spPr/>
      <dgm:t>
        <a:bodyPr/>
        <a:lstStyle/>
        <a:p>
          <a:endParaRPr lang="en-IN"/>
        </a:p>
      </dgm:t>
    </dgm:pt>
    <dgm:pt modelId="{38520525-E05F-4C52-9DB0-1717C1683879}" type="sibTrans" cxnId="{6319612E-4766-404F-B096-5F6749E7DD4A}">
      <dgm:prSet/>
      <dgm:spPr/>
      <dgm:t>
        <a:bodyPr/>
        <a:lstStyle/>
        <a:p>
          <a:endParaRPr lang="en-IN"/>
        </a:p>
      </dgm:t>
    </dgm:pt>
    <dgm:pt modelId="{BFD3A6F5-1B4F-4FEA-AD08-52C448FEA34D}">
      <dgm:prSet phldrT="[Text]" custT="1"/>
      <dgm:spPr/>
      <dgm:t>
        <a:bodyPr/>
        <a:lstStyle/>
        <a:p>
          <a:r>
            <a:rPr lang="en-US" sz="2800" b="1" dirty="0"/>
            <a:t>There is a felt need for the fullest application of GIS technology in law enforcement agencies</a:t>
          </a:r>
          <a:endParaRPr lang="en-IN" sz="2800" b="1" dirty="0"/>
        </a:p>
      </dgm:t>
    </dgm:pt>
    <dgm:pt modelId="{C5AAFA75-C13B-44FE-B11A-AA781D2C8773}" type="parTrans" cxnId="{CC0AFF58-59C7-46FC-A8F7-07DEC8B78135}">
      <dgm:prSet/>
      <dgm:spPr/>
      <dgm:t>
        <a:bodyPr/>
        <a:lstStyle/>
        <a:p>
          <a:endParaRPr lang="en-IN"/>
        </a:p>
      </dgm:t>
    </dgm:pt>
    <dgm:pt modelId="{D1B80AB2-597C-4D65-9139-9E76294E0540}" type="sibTrans" cxnId="{CC0AFF58-59C7-46FC-A8F7-07DEC8B78135}">
      <dgm:prSet/>
      <dgm:spPr/>
      <dgm:t>
        <a:bodyPr/>
        <a:lstStyle/>
        <a:p>
          <a:endParaRPr lang="en-IN"/>
        </a:p>
      </dgm:t>
    </dgm:pt>
    <dgm:pt modelId="{9CDCC604-6404-476D-B490-EA609B69C642}" type="pres">
      <dgm:prSet presAssocID="{0A7F8542-029A-485E-A38E-B32AD2E39F68}" presName="Name0" presStyleCnt="0">
        <dgm:presLayoutVars>
          <dgm:dir/>
          <dgm:animLvl val="lvl"/>
          <dgm:resizeHandles val="exact"/>
        </dgm:presLayoutVars>
      </dgm:prSet>
      <dgm:spPr/>
    </dgm:pt>
    <dgm:pt modelId="{DCE395D6-42C2-4694-8A2F-4C53675C074F}" type="pres">
      <dgm:prSet presAssocID="{883F6B08-F6A0-46A0-9283-614408ECB4A6}" presName="linNode" presStyleCnt="0"/>
      <dgm:spPr/>
    </dgm:pt>
    <dgm:pt modelId="{C065B59D-8437-4FAF-9160-8B75A625914E}" type="pres">
      <dgm:prSet presAssocID="{883F6B08-F6A0-46A0-9283-614408ECB4A6}" presName="parTx" presStyleLbl="revTx" presStyleIdx="0" presStyleCnt="2">
        <dgm:presLayoutVars>
          <dgm:chMax val="1"/>
          <dgm:bulletEnabled val="1"/>
        </dgm:presLayoutVars>
      </dgm:prSet>
      <dgm:spPr/>
    </dgm:pt>
    <dgm:pt modelId="{9BD1A478-57C2-41F4-9B47-EA32028ACC81}" type="pres">
      <dgm:prSet presAssocID="{883F6B08-F6A0-46A0-9283-614408ECB4A6}" presName="bracket" presStyleLbl="parChTrans1D1" presStyleIdx="0" presStyleCnt="2"/>
      <dgm:spPr/>
    </dgm:pt>
    <dgm:pt modelId="{0B7C4042-9227-479D-AD2C-8079FC7FE21B}" type="pres">
      <dgm:prSet presAssocID="{883F6B08-F6A0-46A0-9283-614408ECB4A6}" presName="spH" presStyleCnt="0"/>
      <dgm:spPr/>
    </dgm:pt>
    <dgm:pt modelId="{C2FE8C38-46E8-4512-99AA-71E56773A122}" type="pres">
      <dgm:prSet presAssocID="{883F6B08-F6A0-46A0-9283-614408ECB4A6}" presName="desTx" presStyleLbl="node1" presStyleIdx="0" presStyleCnt="2">
        <dgm:presLayoutVars>
          <dgm:bulletEnabled val="1"/>
        </dgm:presLayoutVars>
      </dgm:prSet>
      <dgm:spPr/>
    </dgm:pt>
    <dgm:pt modelId="{C5E27960-58F3-470A-AA1B-D143E2B08F87}" type="pres">
      <dgm:prSet presAssocID="{789862BF-2D8D-4539-89D8-58AB64D35A19}" presName="spV" presStyleCnt="0"/>
      <dgm:spPr/>
    </dgm:pt>
    <dgm:pt modelId="{D1BFD453-AB2C-491A-8CC3-93BC4C437A82}" type="pres">
      <dgm:prSet presAssocID="{F15A3A17-795D-4AB7-B48E-0D4D9ACF2F83}" presName="linNode" presStyleCnt="0"/>
      <dgm:spPr/>
    </dgm:pt>
    <dgm:pt modelId="{1CEBC7E2-3A6A-4522-9270-6F63EE08A700}" type="pres">
      <dgm:prSet presAssocID="{F15A3A17-795D-4AB7-B48E-0D4D9ACF2F83}" presName="parTx" presStyleLbl="revTx" presStyleIdx="1" presStyleCnt="2">
        <dgm:presLayoutVars>
          <dgm:chMax val="1"/>
          <dgm:bulletEnabled val="1"/>
        </dgm:presLayoutVars>
      </dgm:prSet>
      <dgm:spPr/>
    </dgm:pt>
    <dgm:pt modelId="{B349E30D-475E-4C1A-91F1-D0637339FE25}" type="pres">
      <dgm:prSet presAssocID="{F15A3A17-795D-4AB7-B48E-0D4D9ACF2F83}" presName="bracket" presStyleLbl="parChTrans1D1" presStyleIdx="1" presStyleCnt="2"/>
      <dgm:spPr/>
    </dgm:pt>
    <dgm:pt modelId="{03F0387F-3C05-4CED-BC05-6363FC001963}" type="pres">
      <dgm:prSet presAssocID="{F15A3A17-795D-4AB7-B48E-0D4D9ACF2F83}" presName="spH" presStyleCnt="0"/>
      <dgm:spPr/>
    </dgm:pt>
    <dgm:pt modelId="{176D1283-16F2-4E94-B867-A182D1D3CCE0}" type="pres">
      <dgm:prSet presAssocID="{F15A3A17-795D-4AB7-B48E-0D4D9ACF2F83}" presName="desTx" presStyleLbl="node1" presStyleIdx="1" presStyleCnt="2">
        <dgm:presLayoutVars>
          <dgm:bulletEnabled val="1"/>
        </dgm:presLayoutVars>
      </dgm:prSet>
      <dgm:spPr/>
    </dgm:pt>
  </dgm:ptLst>
  <dgm:cxnLst>
    <dgm:cxn modelId="{DD02E41C-20F8-4EC1-B701-E33FDE85B3AA}" srcId="{0A7F8542-029A-485E-A38E-B32AD2E39F68}" destId="{F15A3A17-795D-4AB7-B48E-0D4D9ACF2F83}" srcOrd="1" destOrd="0" parTransId="{14675A85-1B1B-4EE1-B392-84ABD80A9FFC}" sibTransId="{4D6AA243-5474-4E23-A516-A7EAD88372F5}"/>
    <dgm:cxn modelId="{6319612E-4766-404F-B096-5F6749E7DD4A}" srcId="{F15A3A17-795D-4AB7-B48E-0D4D9ACF2F83}" destId="{E40F0A66-7E7A-45B0-9BE4-D0352323932C}" srcOrd="0" destOrd="0" parTransId="{18A8FDD0-44F6-4F30-87C6-40B4B8DA0236}" sibTransId="{38520525-E05F-4C52-9DB0-1717C1683879}"/>
    <dgm:cxn modelId="{31B9C85F-7893-417E-BDD7-A7860D1D3A77}" type="presOf" srcId="{699C2C45-6442-4E37-BC3A-8AD4303E63FE}" destId="{C2FE8C38-46E8-4512-99AA-71E56773A122}" srcOrd="0" destOrd="0" presId="urn:diagrams.loki3.com/BracketList"/>
    <dgm:cxn modelId="{CC0AFF58-59C7-46FC-A8F7-07DEC8B78135}" srcId="{F15A3A17-795D-4AB7-B48E-0D4D9ACF2F83}" destId="{BFD3A6F5-1B4F-4FEA-AD08-52C448FEA34D}" srcOrd="1" destOrd="0" parTransId="{C5AAFA75-C13B-44FE-B11A-AA781D2C8773}" sibTransId="{D1B80AB2-597C-4D65-9139-9E76294E0540}"/>
    <dgm:cxn modelId="{0B4DEBA1-7D37-473B-82A3-F874888DB058}" type="presOf" srcId="{0A7F8542-029A-485E-A38E-B32AD2E39F68}" destId="{9CDCC604-6404-476D-B490-EA609B69C642}" srcOrd="0" destOrd="0" presId="urn:diagrams.loki3.com/BracketList"/>
    <dgm:cxn modelId="{C759FDAE-8630-4F80-B549-AF3CAEC8E2F0}" srcId="{883F6B08-F6A0-46A0-9283-614408ECB4A6}" destId="{699C2C45-6442-4E37-BC3A-8AD4303E63FE}" srcOrd="0" destOrd="0" parTransId="{8B077A09-8AB1-4A7C-A98D-7A8D34602B5B}" sibTransId="{9F8CC4FC-17A6-4E95-93FE-24761F5E3E3F}"/>
    <dgm:cxn modelId="{1EA2D9B2-91CE-4EB5-869A-EC87B81C2ABD}" type="presOf" srcId="{883F6B08-F6A0-46A0-9283-614408ECB4A6}" destId="{C065B59D-8437-4FAF-9160-8B75A625914E}" srcOrd="0" destOrd="0" presId="urn:diagrams.loki3.com/BracketList"/>
    <dgm:cxn modelId="{99EDB2B8-84EE-48DF-88CA-CC821A13215A}" type="presOf" srcId="{E40F0A66-7E7A-45B0-9BE4-D0352323932C}" destId="{176D1283-16F2-4E94-B867-A182D1D3CCE0}" srcOrd="0" destOrd="0" presId="urn:diagrams.loki3.com/BracketList"/>
    <dgm:cxn modelId="{DB206BD8-4366-4A8C-8210-084CCE28E095}" srcId="{0A7F8542-029A-485E-A38E-B32AD2E39F68}" destId="{883F6B08-F6A0-46A0-9283-614408ECB4A6}" srcOrd="0" destOrd="0" parTransId="{974757F9-E4AF-4528-BFD0-0224270D6539}" sibTransId="{789862BF-2D8D-4539-89D8-58AB64D35A19}"/>
    <dgm:cxn modelId="{5D5F5DDC-A722-48CD-ADDD-778577BD0CAE}" type="presOf" srcId="{BFD3A6F5-1B4F-4FEA-AD08-52C448FEA34D}" destId="{176D1283-16F2-4E94-B867-A182D1D3CCE0}" srcOrd="0" destOrd="1" presId="urn:diagrams.loki3.com/BracketList"/>
    <dgm:cxn modelId="{FF532BED-F1D0-4866-A2D2-AB3FEEB464F5}" type="presOf" srcId="{F15A3A17-795D-4AB7-B48E-0D4D9ACF2F83}" destId="{1CEBC7E2-3A6A-4522-9270-6F63EE08A700}" srcOrd="0" destOrd="0" presId="urn:diagrams.loki3.com/BracketList"/>
    <dgm:cxn modelId="{7595630B-44EF-4BFB-8040-41D24D03457D}" type="presParOf" srcId="{9CDCC604-6404-476D-B490-EA609B69C642}" destId="{DCE395D6-42C2-4694-8A2F-4C53675C074F}" srcOrd="0" destOrd="0" presId="urn:diagrams.loki3.com/BracketList"/>
    <dgm:cxn modelId="{80F6D500-63A8-4A99-8F1A-66FFE38EEAB1}" type="presParOf" srcId="{DCE395D6-42C2-4694-8A2F-4C53675C074F}" destId="{C065B59D-8437-4FAF-9160-8B75A625914E}" srcOrd="0" destOrd="0" presId="urn:diagrams.loki3.com/BracketList"/>
    <dgm:cxn modelId="{4F31D6C3-FD47-419A-8B1A-69AADC4781EB}" type="presParOf" srcId="{DCE395D6-42C2-4694-8A2F-4C53675C074F}" destId="{9BD1A478-57C2-41F4-9B47-EA32028ACC81}" srcOrd="1" destOrd="0" presId="urn:diagrams.loki3.com/BracketList"/>
    <dgm:cxn modelId="{E596DDC4-CB31-411D-A773-D12F735E681D}" type="presParOf" srcId="{DCE395D6-42C2-4694-8A2F-4C53675C074F}" destId="{0B7C4042-9227-479D-AD2C-8079FC7FE21B}" srcOrd="2" destOrd="0" presId="urn:diagrams.loki3.com/BracketList"/>
    <dgm:cxn modelId="{4F087DFC-F12A-4B52-9B80-9DFF14879631}" type="presParOf" srcId="{DCE395D6-42C2-4694-8A2F-4C53675C074F}" destId="{C2FE8C38-46E8-4512-99AA-71E56773A122}" srcOrd="3" destOrd="0" presId="urn:diagrams.loki3.com/BracketList"/>
    <dgm:cxn modelId="{801297A0-7E77-420C-886E-EA70699F0442}" type="presParOf" srcId="{9CDCC604-6404-476D-B490-EA609B69C642}" destId="{C5E27960-58F3-470A-AA1B-D143E2B08F87}" srcOrd="1" destOrd="0" presId="urn:diagrams.loki3.com/BracketList"/>
    <dgm:cxn modelId="{7D76A474-1514-4134-A57F-FE73C73EA4F0}" type="presParOf" srcId="{9CDCC604-6404-476D-B490-EA609B69C642}" destId="{D1BFD453-AB2C-491A-8CC3-93BC4C437A82}" srcOrd="2" destOrd="0" presId="urn:diagrams.loki3.com/BracketList"/>
    <dgm:cxn modelId="{E77F2E57-0F69-44E7-94CE-6684D48B3880}" type="presParOf" srcId="{D1BFD453-AB2C-491A-8CC3-93BC4C437A82}" destId="{1CEBC7E2-3A6A-4522-9270-6F63EE08A700}" srcOrd="0" destOrd="0" presId="urn:diagrams.loki3.com/BracketList"/>
    <dgm:cxn modelId="{4EAEBCF1-82A3-4A19-B32E-BD9C9012E416}" type="presParOf" srcId="{D1BFD453-AB2C-491A-8CC3-93BC4C437A82}" destId="{B349E30D-475E-4C1A-91F1-D0637339FE25}" srcOrd="1" destOrd="0" presId="urn:diagrams.loki3.com/BracketList"/>
    <dgm:cxn modelId="{7AEACFA5-4214-44F1-9B53-B75FD8605D7B}" type="presParOf" srcId="{D1BFD453-AB2C-491A-8CC3-93BC4C437A82}" destId="{03F0387F-3C05-4CED-BC05-6363FC001963}" srcOrd="2" destOrd="0" presId="urn:diagrams.loki3.com/BracketList"/>
    <dgm:cxn modelId="{561EBCD6-7E23-4A87-B6F5-895BCE3B744B}" type="presParOf" srcId="{D1BFD453-AB2C-491A-8CC3-93BC4C437A82}" destId="{176D1283-16F2-4E94-B867-A182D1D3CCE0}"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397C59-602F-4C3D-9B64-BE7672D498C2}" type="doc">
      <dgm:prSet loTypeId="urn:microsoft.com/office/officeart/2005/8/layout/hProcess4" loCatId="process" qsTypeId="urn:microsoft.com/office/officeart/2005/8/quickstyle/simple4" qsCatId="simple" csTypeId="urn:microsoft.com/office/officeart/2005/8/colors/accent0_1" csCatId="mainScheme" phldr="1"/>
      <dgm:spPr/>
      <dgm:t>
        <a:bodyPr/>
        <a:lstStyle/>
        <a:p>
          <a:endParaRPr lang="en-IN"/>
        </a:p>
      </dgm:t>
    </dgm:pt>
    <dgm:pt modelId="{623DB480-43FD-409F-969D-92D5FBA0B9DB}">
      <dgm:prSet phldrT="[Text]"/>
      <dgm:spPr/>
      <dgm:t>
        <a:bodyPr/>
        <a:lstStyle/>
        <a:p>
          <a:r>
            <a:rPr lang="en-IN" dirty="0"/>
            <a:t>Data Collection</a:t>
          </a:r>
        </a:p>
      </dgm:t>
    </dgm:pt>
    <dgm:pt modelId="{4BFF5FAE-68E2-477C-8B0E-4C4DEBFA6D15}" type="parTrans" cxnId="{386698AD-42D1-4105-9EFD-F2E89F2A371B}">
      <dgm:prSet/>
      <dgm:spPr/>
      <dgm:t>
        <a:bodyPr/>
        <a:lstStyle/>
        <a:p>
          <a:endParaRPr lang="en-IN"/>
        </a:p>
      </dgm:t>
    </dgm:pt>
    <dgm:pt modelId="{57FDE9B2-75A7-4C2E-A8B2-8B84873090F7}" type="sibTrans" cxnId="{386698AD-42D1-4105-9EFD-F2E89F2A371B}">
      <dgm:prSet/>
      <dgm:spPr/>
      <dgm:t>
        <a:bodyPr/>
        <a:lstStyle/>
        <a:p>
          <a:endParaRPr lang="en-IN"/>
        </a:p>
      </dgm:t>
    </dgm:pt>
    <dgm:pt modelId="{B8B0D08E-5F06-4711-850C-F158B9B5E12B}">
      <dgm:prSet phldrT="[Text]"/>
      <dgm:spPr>
        <a:solidFill>
          <a:schemeClr val="bg1">
            <a:alpha val="90000"/>
          </a:schemeClr>
        </a:solidFill>
      </dgm:spPr>
      <dgm:t>
        <a:bodyPr/>
        <a:lstStyle/>
        <a:p>
          <a:r>
            <a:rPr lang="en-IN" b="0" cap="none" spc="0" dirty="0">
              <a:ln w="0"/>
              <a:solidFill>
                <a:schemeClr val="tx1"/>
              </a:solidFill>
              <a:effectLst>
                <a:outerShdw blurRad="38100" dist="19050" dir="2700000" algn="tl" rotWithShape="0">
                  <a:schemeClr val="dk1">
                    <a:alpha val="40000"/>
                  </a:schemeClr>
                </a:outerShdw>
              </a:effectLst>
            </a:rPr>
            <a:t>Cybercrime data 2016 – 2019</a:t>
          </a:r>
          <a:endParaRPr lang="en-IN" b="0" dirty="0">
            <a:ln>
              <a:solidFill>
                <a:schemeClr val="tx1"/>
              </a:solidFill>
            </a:ln>
            <a:solidFill>
              <a:schemeClr val="tx1"/>
            </a:solidFill>
          </a:endParaRPr>
        </a:p>
      </dgm:t>
    </dgm:pt>
    <dgm:pt modelId="{3F611544-0F7E-4E92-9E16-5DB398657BD0}" type="parTrans" cxnId="{1437AFCF-5BF5-42D1-ABE6-65F5889A8E0A}">
      <dgm:prSet/>
      <dgm:spPr/>
      <dgm:t>
        <a:bodyPr/>
        <a:lstStyle/>
        <a:p>
          <a:endParaRPr lang="en-IN"/>
        </a:p>
      </dgm:t>
    </dgm:pt>
    <dgm:pt modelId="{1F90583F-2641-459F-B7EC-DAE711E8AF61}" type="sibTrans" cxnId="{1437AFCF-5BF5-42D1-ABE6-65F5889A8E0A}">
      <dgm:prSet/>
      <dgm:spPr/>
      <dgm:t>
        <a:bodyPr/>
        <a:lstStyle/>
        <a:p>
          <a:endParaRPr lang="en-IN"/>
        </a:p>
      </dgm:t>
    </dgm:pt>
    <dgm:pt modelId="{6F6EF71E-75AB-401A-903C-B1930BC0DBAF}">
      <dgm:prSet phldrT="[Text]"/>
      <dgm:spPr/>
      <dgm:t>
        <a:bodyPr/>
        <a:lstStyle/>
        <a:p>
          <a:r>
            <a:rPr lang="en-IN" dirty="0"/>
            <a:t>2020 Forecast</a:t>
          </a:r>
        </a:p>
      </dgm:t>
    </dgm:pt>
    <dgm:pt modelId="{FA209FCC-AAD3-496D-B445-158647085999}" type="parTrans" cxnId="{9DA8682A-BDA2-4880-B70A-D90000C6EF6D}">
      <dgm:prSet/>
      <dgm:spPr/>
      <dgm:t>
        <a:bodyPr/>
        <a:lstStyle/>
        <a:p>
          <a:endParaRPr lang="en-IN"/>
        </a:p>
      </dgm:t>
    </dgm:pt>
    <dgm:pt modelId="{1F30D21E-9B19-43B8-9368-EAF4A48285A8}" type="sibTrans" cxnId="{9DA8682A-BDA2-4880-B70A-D90000C6EF6D}">
      <dgm:prSet/>
      <dgm:spPr/>
      <dgm:t>
        <a:bodyPr/>
        <a:lstStyle/>
        <a:p>
          <a:endParaRPr lang="en-IN"/>
        </a:p>
      </dgm:t>
    </dgm:pt>
    <dgm:pt modelId="{8BE074AE-0F82-4EB5-8414-6B8C4F18D58B}">
      <dgm:prSet phldrT="[Text]"/>
      <dgm:spPr>
        <a:solidFill>
          <a:schemeClr val="bg1"/>
        </a:solidFill>
      </dgm:spPr>
      <dgm:t>
        <a:bodyPr/>
        <a:lstStyle/>
        <a:p>
          <a:r>
            <a:rPr lang="en-IN" b="0" cap="none" spc="0" dirty="0">
              <a:ln w="0"/>
              <a:solidFill>
                <a:schemeClr val="tx1"/>
              </a:solidFill>
              <a:effectLst>
                <a:outerShdw blurRad="38100" dist="19050" dir="2700000" algn="tl" rotWithShape="0">
                  <a:schemeClr val="dk1">
                    <a:alpha val="40000"/>
                  </a:schemeClr>
                </a:outerShdw>
              </a:effectLst>
            </a:rPr>
            <a:t>Calculation of Forecast values using Exponential Triple Smoothening Method </a:t>
          </a:r>
          <a:endParaRPr lang="en-IN" b="0" dirty="0"/>
        </a:p>
      </dgm:t>
    </dgm:pt>
    <dgm:pt modelId="{412860F0-1047-4D7D-BB9A-E6CB4F572703}" type="parTrans" cxnId="{4187BADE-08A0-4177-8BEC-152C20531B55}">
      <dgm:prSet/>
      <dgm:spPr/>
      <dgm:t>
        <a:bodyPr/>
        <a:lstStyle/>
        <a:p>
          <a:endParaRPr lang="en-IN"/>
        </a:p>
      </dgm:t>
    </dgm:pt>
    <dgm:pt modelId="{88149F17-929C-4D29-9F6E-7429881A725B}" type="sibTrans" cxnId="{4187BADE-08A0-4177-8BEC-152C20531B55}">
      <dgm:prSet/>
      <dgm:spPr/>
      <dgm:t>
        <a:bodyPr/>
        <a:lstStyle/>
        <a:p>
          <a:endParaRPr lang="en-IN"/>
        </a:p>
      </dgm:t>
    </dgm:pt>
    <dgm:pt modelId="{6E41F0F4-C166-49C1-968B-CD03FEBCA211}">
      <dgm:prSet phldrT="[Text]"/>
      <dgm:spPr/>
      <dgm:t>
        <a:bodyPr/>
        <a:lstStyle/>
        <a:p>
          <a:r>
            <a:rPr lang="en-IN" dirty="0"/>
            <a:t>IDW Analysis</a:t>
          </a:r>
        </a:p>
      </dgm:t>
    </dgm:pt>
    <dgm:pt modelId="{E7C64DCE-8A12-4673-BB80-CEACC586B46F}" type="parTrans" cxnId="{82F977A6-B564-4AB4-A997-32A5F8F29E22}">
      <dgm:prSet/>
      <dgm:spPr/>
      <dgm:t>
        <a:bodyPr/>
        <a:lstStyle/>
        <a:p>
          <a:endParaRPr lang="en-IN"/>
        </a:p>
      </dgm:t>
    </dgm:pt>
    <dgm:pt modelId="{08B4D2EE-F1EF-4359-B29E-F7E771E09E3B}" type="sibTrans" cxnId="{82F977A6-B564-4AB4-A997-32A5F8F29E22}">
      <dgm:prSet/>
      <dgm:spPr/>
      <dgm:t>
        <a:bodyPr/>
        <a:lstStyle/>
        <a:p>
          <a:endParaRPr lang="en-IN"/>
        </a:p>
      </dgm:t>
    </dgm:pt>
    <dgm:pt modelId="{8ADFB6B5-7855-4F53-9DC1-CE9B4CCA5C2A}">
      <dgm:prSet phldrT="[Text]" phldr="1"/>
      <dgm:spPr>
        <a:solidFill>
          <a:schemeClr val="bg1">
            <a:alpha val="90000"/>
          </a:schemeClr>
        </a:solidFill>
      </dgm:spPr>
      <dgm:t>
        <a:bodyPr/>
        <a:lstStyle/>
        <a:p>
          <a:endParaRPr lang="en-IN" dirty="0"/>
        </a:p>
      </dgm:t>
    </dgm:pt>
    <dgm:pt modelId="{F61DA633-8DC1-4757-8821-13B67A6D3DE1}" type="parTrans" cxnId="{E7815077-F3B2-48B8-A658-D7C08722E0A0}">
      <dgm:prSet/>
      <dgm:spPr/>
      <dgm:t>
        <a:bodyPr/>
        <a:lstStyle/>
        <a:p>
          <a:endParaRPr lang="en-IN"/>
        </a:p>
      </dgm:t>
    </dgm:pt>
    <dgm:pt modelId="{19C74B0C-80D3-4733-8D05-114D36CB67D5}" type="sibTrans" cxnId="{E7815077-F3B2-48B8-A658-D7C08722E0A0}">
      <dgm:prSet/>
      <dgm:spPr/>
      <dgm:t>
        <a:bodyPr/>
        <a:lstStyle/>
        <a:p>
          <a:endParaRPr lang="en-IN"/>
        </a:p>
      </dgm:t>
    </dgm:pt>
    <dgm:pt modelId="{DB374E18-69BA-454A-B61E-5C401DDFA3F6}">
      <dgm:prSet phldrT="[Text]"/>
      <dgm:spPr>
        <a:solidFill>
          <a:schemeClr val="bg1">
            <a:alpha val="90000"/>
          </a:schemeClr>
        </a:solidFill>
      </dgm:spPr>
      <dgm:t>
        <a:bodyPr/>
        <a:lstStyle/>
        <a:p>
          <a:r>
            <a:rPr lang="en-IN" b="0" cap="none" spc="0" dirty="0">
              <a:ln w="0"/>
              <a:solidFill>
                <a:schemeClr val="tx1"/>
              </a:solidFill>
              <a:effectLst>
                <a:outerShdw blurRad="38100" dist="19050" dir="2700000" algn="tl" rotWithShape="0">
                  <a:schemeClr val="dk1">
                    <a:alpha val="40000"/>
                  </a:schemeClr>
                </a:outerShdw>
              </a:effectLst>
            </a:rPr>
            <a:t>IDW Interpolation analysis </a:t>
          </a:r>
        </a:p>
      </dgm:t>
    </dgm:pt>
    <dgm:pt modelId="{5CA3AA8A-4ECE-4957-B645-D819E40508B6}" type="parTrans" cxnId="{639F5C53-327D-4DC4-8676-D91C694CC16B}">
      <dgm:prSet/>
      <dgm:spPr/>
      <dgm:t>
        <a:bodyPr/>
        <a:lstStyle/>
        <a:p>
          <a:endParaRPr lang="en-IN"/>
        </a:p>
      </dgm:t>
    </dgm:pt>
    <dgm:pt modelId="{F7755371-A678-4AC5-A76A-3FCEBCD851B6}" type="sibTrans" cxnId="{639F5C53-327D-4DC4-8676-D91C694CC16B}">
      <dgm:prSet/>
      <dgm:spPr/>
      <dgm:t>
        <a:bodyPr/>
        <a:lstStyle/>
        <a:p>
          <a:endParaRPr lang="en-IN"/>
        </a:p>
      </dgm:t>
    </dgm:pt>
    <dgm:pt modelId="{139BE652-203A-467F-AAAF-9F8F68E2AEC5}">
      <dgm:prSet phldrT="[Text]"/>
      <dgm:spPr>
        <a:solidFill>
          <a:schemeClr val="bg1">
            <a:alpha val="90000"/>
          </a:schemeClr>
        </a:solidFill>
      </dgm:spPr>
      <dgm:t>
        <a:bodyPr/>
        <a:lstStyle/>
        <a:p>
          <a:r>
            <a:rPr lang="en-IN" b="0" cap="none" spc="0" dirty="0">
              <a:ln w="0"/>
              <a:solidFill>
                <a:schemeClr val="tx1"/>
              </a:solidFill>
              <a:effectLst>
                <a:outerShdw blurRad="38100" dist="19050" dir="2700000" algn="tl" rotWithShape="0">
                  <a:schemeClr val="dk1">
                    <a:alpha val="40000"/>
                  </a:schemeClr>
                </a:outerShdw>
              </a:effectLst>
            </a:rPr>
            <a:t>Interpolated GIS maps generation</a:t>
          </a:r>
        </a:p>
      </dgm:t>
    </dgm:pt>
    <dgm:pt modelId="{EEB6AB34-CCF7-4911-92D9-A2849161837C}" type="parTrans" cxnId="{7745734F-86D1-4A06-88A4-78A386DEE98C}">
      <dgm:prSet/>
      <dgm:spPr/>
      <dgm:t>
        <a:bodyPr/>
        <a:lstStyle/>
        <a:p>
          <a:endParaRPr lang="en-IN"/>
        </a:p>
      </dgm:t>
    </dgm:pt>
    <dgm:pt modelId="{30BBD7E7-4D57-4843-BC6D-9C406B63C484}" type="sibTrans" cxnId="{7745734F-86D1-4A06-88A4-78A386DEE98C}">
      <dgm:prSet/>
      <dgm:spPr/>
      <dgm:t>
        <a:bodyPr/>
        <a:lstStyle/>
        <a:p>
          <a:endParaRPr lang="en-IN"/>
        </a:p>
      </dgm:t>
    </dgm:pt>
    <dgm:pt modelId="{2587DA0D-8CF7-4E7E-9CE6-24036A81BB85}">
      <dgm:prSet phldrT="[Text]"/>
      <dgm:spPr>
        <a:solidFill>
          <a:schemeClr val="bg1">
            <a:alpha val="90000"/>
          </a:schemeClr>
        </a:solidFill>
      </dgm:spPr>
      <dgm:t>
        <a:bodyPr/>
        <a:lstStyle/>
        <a:p>
          <a:endParaRPr lang="en-IN" b="0" dirty="0">
            <a:ln>
              <a:solidFill>
                <a:schemeClr val="tx1"/>
              </a:solidFill>
            </a:ln>
            <a:solidFill>
              <a:schemeClr val="tx1"/>
            </a:solidFill>
          </a:endParaRPr>
        </a:p>
      </dgm:t>
    </dgm:pt>
    <dgm:pt modelId="{2E75EA3C-ED90-4A30-8A58-2C7AD9AED7FA}" type="parTrans" cxnId="{7BDC60E2-448C-473C-A381-87AD0B463FAB}">
      <dgm:prSet/>
      <dgm:spPr/>
      <dgm:t>
        <a:bodyPr/>
        <a:lstStyle/>
        <a:p>
          <a:endParaRPr lang="en-IN"/>
        </a:p>
      </dgm:t>
    </dgm:pt>
    <dgm:pt modelId="{11DCCF2B-D8B0-4093-AC77-7029E8324E57}" type="sibTrans" cxnId="{7BDC60E2-448C-473C-A381-87AD0B463FAB}">
      <dgm:prSet/>
      <dgm:spPr/>
      <dgm:t>
        <a:bodyPr/>
        <a:lstStyle/>
        <a:p>
          <a:endParaRPr lang="en-IN"/>
        </a:p>
      </dgm:t>
    </dgm:pt>
    <dgm:pt modelId="{3E2CA6CA-CB89-4BC4-89B4-8245E251C83F}">
      <dgm:prSet phldrT="[Text]"/>
      <dgm:spPr>
        <a:solidFill>
          <a:schemeClr val="bg1">
            <a:alpha val="90000"/>
          </a:schemeClr>
        </a:solidFill>
      </dgm:spPr>
      <dgm:t>
        <a:bodyPr/>
        <a:lstStyle/>
        <a:p>
          <a:r>
            <a:rPr lang="en-IN" b="0" cap="none" spc="0" dirty="0">
              <a:ln w="0"/>
              <a:solidFill>
                <a:schemeClr val="tx1"/>
              </a:solidFill>
              <a:effectLst>
                <a:outerShdw blurRad="38100" dist="19050" dir="2700000" algn="tl" rotWithShape="0">
                  <a:schemeClr val="dk1">
                    <a:alpha val="40000"/>
                  </a:schemeClr>
                </a:outerShdw>
              </a:effectLst>
            </a:rPr>
            <a:t>India administrative shapefile </a:t>
          </a:r>
          <a:endParaRPr lang="en-IN" b="0" dirty="0">
            <a:ln>
              <a:solidFill>
                <a:schemeClr val="tx1"/>
              </a:solidFill>
            </a:ln>
            <a:solidFill>
              <a:schemeClr val="tx1"/>
            </a:solidFill>
          </a:endParaRPr>
        </a:p>
      </dgm:t>
    </dgm:pt>
    <dgm:pt modelId="{7B869984-C1F0-4FEF-9B7A-61BCA3E2B63A}" type="parTrans" cxnId="{B60F24B6-9659-41F5-A6B5-9A2F3E207806}">
      <dgm:prSet/>
      <dgm:spPr/>
      <dgm:t>
        <a:bodyPr/>
        <a:lstStyle/>
        <a:p>
          <a:endParaRPr lang="en-IN"/>
        </a:p>
      </dgm:t>
    </dgm:pt>
    <dgm:pt modelId="{BBAD8E83-57FF-473B-9DDC-DFEDB8E879A2}" type="sibTrans" cxnId="{B60F24B6-9659-41F5-A6B5-9A2F3E207806}">
      <dgm:prSet/>
      <dgm:spPr/>
      <dgm:t>
        <a:bodyPr/>
        <a:lstStyle/>
        <a:p>
          <a:endParaRPr lang="en-IN"/>
        </a:p>
      </dgm:t>
    </dgm:pt>
    <dgm:pt modelId="{746F3588-C217-49E4-8734-1FC5AD77FDB7}">
      <dgm:prSet phldrT="[Text]"/>
      <dgm:spPr>
        <a:solidFill>
          <a:schemeClr val="bg1"/>
        </a:solidFill>
      </dgm:spPr>
      <dgm:t>
        <a:bodyPr/>
        <a:lstStyle/>
        <a:p>
          <a:r>
            <a:rPr lang="en-IN" b="0" dirty="0">
              <a:solidFill>
                <a:schemeClr val="tx1"/>
              </a:solidFill>
            </a:rPr>
            <a:t>Preparation of graphs</a:t>
          </a:r>
        </a:p>
      </dgm:t>
    </dgm:pt>
    <dgm:pt modelId="{724C364F-F476-40BF-A729-0821A88436F1}" type="parTrans" cxnId="{7E2D8890-6D42-4408-BF29-FC186A685FAB}">
      <dgm:prSet/>
      <dgm:spPr/>
      <dgm:t>
        <a:bodyPr/>
        <a:lstStyle/>
        <a:p>
          <a:endParaRPr lang="en-IN"/>
        </a:p>
      </dgm:t>
    </dgm:pt>
    <dgm:pt modelId="{F30560E5-67E4-4D72-85BC-F13479F87F8A}" type="sibTrans" cxnId="{7E2D8890-6D42-4408-BF29-FC186A685FAB}">
      <dgm:prSet/>
      <dgm:spPr/>
      <dgm:t>
        <a:bodyPr/>
        <a:lstStyle/>
        <a:p>
          <a:endParaRPr lang="en-IN"/>
        </a:p>
      </dgm:t>
    </dgm:pt>
    <dgm:pt modelId="{C586E021-DDC0-4512-AF66-56BB0DA9CDAA}" type="pres">
      <dgm:prSet presAssocID="{93397C59-602F-4C3D-9B64-BE7672D498C2}" presName="Name0" presStyleCnt="0">
        <dgm:presLayoutVars>
          <dgm:dir/>
          <dgm:animLvl val="lvl"/>
          <dgm:resizeHandles val="exact"/>
        </dgm:presLayoutVars>
      </dgm:prSet>
      <dgm:spPr/>
    </dgm:pt>
    <dgm:pt modelId="{73D13A98-1D91-49D5-91C3-DD5D54FF98FA}" type="pres">
      <dgm:prSet presAssocID="{93397C59-602F-4C3D-9B64-BE7672D498C2}" presName="tSp" presStyleCnt="0"/>
      <dgm:spPr/>
    </dgm:pt>
    <dgm:pt modelId="{343EBD3A-A3FA-4EEF-90BB-13C920823926}" type="pres">
      <dgm:prSet presAssocID="{93397C59-602F-4C3D-9B64-BE7672D498C2}" presName="bSp" presStyleCnt="0"/>
      <dgm:spPr/>
    </dgm:pt>
    <dgm:pt modelId="{8DABAF4E-799A-410B-8BDE-1F9E650F7589}" type="pres">
      <dgm:prSet presAssocID="{93397C59-602F-4C3D-9B64-BE7672D498C2}" presName="process" presStyleCnt="0"/>
      <dgm:spPr/>
    </dgm:pt>
    <dgm:pt modelId="{6F27BD3F-0284-42EA-B376-4ECA1FF61B05}" type="pres">
      <dgm:prSet presAssocID="{623DB480-43FD-409F-969D-92D5FBA0B9DB}" presName="composite1" presStyleCnt="0"/>
      <dgm:spPr/>
    </dgm:pt>
    <dgm:pt modelId="{9874D646-3B4A-497D-96DE-0EF08E77FE9B}" type="pres">
      <dgm:prSet presAssocID="{623DB480-43FD-409F-969D-92D5FBA0B9DB}" presName="dummyNode1" presStyleLbl="node1" presStyleIdx="0" presStyleCnt="3"/>
      <dgm:spPr/>
    </dgm:pt>
    <dgm:pt modelId="{FA33F932-166E-44A4-A2D1-4EBA0EF1F2DA}" type="pres">
      <dgm:prSet presAssocID="{623DB480-43FD-409F-969D-92D5FBA0B9DB}" presName="childNode1" presStyleLbl="bgAcc1" presStyleIdx="0" presStyleCnt="3">
        <dgm:presLayoutVars>
          <dgm:bulletEnabled val="1"/>
        </dgm:presLayoutVars>
      </dgm:prSet>
      <dgm:spPr/>
    </dgm:pt>
    <dgm:pt modelId="{63C939DA-DDE2-4CF8-A8EC-97EBBB0E5333}" type="pres">
      <dgm:prSet presAssocID="{623DB480-43FD-409F-969D-92D5FBA0B9DB}" presName="childNode1tx" presStyleLbl="bgAcc1" presStyleIdx="0" presStyleCnt="3">
        <dgm:presLayoutVars>
          <dgm:bulletEnabled val="1"/>
        </dgm:presLayoutVars>
      </dgm:prSet>
      <dgm:spPr/>
    </dgm:pt>
    <dgm:pt modelId="{364C732E-52CF-4A7E-8D80-4C4D655D7840}" type="pres">
      <dgm:prSet presAssocID="{623DB480-43FD-409F-969D-92D5FBA0B9DB}" presName="parentNode1" presStyleLbl="node1" presStyleIdx="0" presStyleCnt="3">
        <dgm:presLayoutVars>
          <dgm:chMax val="1"/>
          <dgm:bulletEnabled val="1"/>
        </dgm:presLayoutVars>
      </dgm:prSet>
      <dgm:spPr/>
    </dgm:pt>
    <dgm:pt modelId="{B6251A2E-803D-49BF-9CA2-3623EF6DC35A}" type="pres">
      <dgm:prSet presAssocID="{623DB480-43FD-409F-969D-92D5FBA0B9DB}" presName="connSite1" presStyleCnt="0"/>
      <dgm:spPr/>
    </dgm:pt>
    <dgm:pt modelId="{44748AA4-E9B7-45FB-804F-7C692F67B3A1}" type="pres">
      <dgm:prSet presAssocID="{57FDE9B2-75A7-4C2E-A8B2-8B84873090F7}" presName="Name9" presStyleLbl="sibTrans2D1" presStyleIdx="0" presStyleCnt="2"/>
      <dgm:spPr/>
    </dgm:pt>
    <dgm:pt modelId="{21DE15B4-E77B-4782-9933-132400C9B781}" type="pres">
      <dgm:prSet presAssocID="{6F6EF71E-75AB-401A-903C-B1930BC0DBAF}" presName="composite2" presStyleCnt="0"/>
      <dgm:spPr/>
    </dgm:pt>
    <dgm:pt modelId="{4B9794D1-EC2F-4528-8F29-3E8D39117CAC}" type="pres">
      <dgm:prSet presAssocID="{6F6EF71E-75AB-401A-903C-B1930BC0DBAF}" presName="dummyNode2" presStyleLbl="node1" presStyleIdx="0" presStyleCnt="3"/>
      <dgm:spPr/>
    </dgm:pt>
    <dgm:pt modelId="{E189EFEC-B6AA-455F-AC48-50FC5651D137}" type="pres">
      <dgm:prSet presAssocID="{6F6EF71E-75AB-401A-903C-B1930BC0DBAF}" presName="childNode2" presStyleLbl="bgAcc1" presStyleIdx="1" presStyleCnt="3">
        <dgm:presLayoutVars>
          <dgm:bulletEnabled val="1"/>
        </dgm:presLayoutVars>
      </dgm:prSet>
      <dgm:spPr/>
    </dgm:pt>
    <dgm:pt modelId="{C07EC682-F3E8-41C1-94D6-DF34C012CABB}" type="pres">
      <dgm:prSet presAssocID="{6F6EF71E-75AB-401A-903C-B1930BC0DBAF}" presName="childNode2tx" presStyleLbl="bgAcc1" presStyleIdx="1" presStyleCnt="3">
        <dgm:presLayoutVars>
          <dgm:bulletEnabled val="1"/>
        </dgm:presLayoutVars>
      </dgm:prSet>
      <dgm:spPr/>
    </dgm:pt>
    <dgm:pt modelId="{A209176A-FE5F-428C-9E17-17BC149F0C16}" type="pres">
      <dgm:prSet presAssocID="{6F6EF71E-75AB-401A-903C-B1930BC0DBAF}" presName="parentNode2" presStyleLbl="node1" presStyleIdx="1" presStyleCnt="3">
        <dgm:presLayoutVars>
          <dgm:chMax val="0"/>
          <dgm:bulletEnabled val="1"/>
        </dgm:presLayoutVars>
      </dgm:prSet>
      <dgm:spPr/>
    </dgm:pt>
    <dgm:pt modelId="{C3B47041-D3C0-4367-85E4-059A943C21F5}" type="pres">
      <dgm:prSet presAssocID="{6F6EF71E-75AB-401A-903C-B1930BC0DBAF}" presName="connSite2" presStyleCnt="0"/>
      <dgm:spPr/>
    </dgm:pt>
    <dgm:pt modelId="{20DFE313-0DDC-483C-AF7B-900EA104091F}" type="pres">
      <dgm:prSet presAssocID="{1F30D21E-9B19-43B8-9368-EAF4A48285A8}" presName="Name18" presStyleLbl="sibTrans2D1" presStyleIdx="1" presStyleCnt="2"/>
      <dgm:spPr/>
    </dgm:pt>
    <dgm:pt modelId="{1330781D-0D10-4BE2-8CEE-32CE97E5B34C}" type="pres">
      <dgm:prSet presAssocID="{6E41F0F4-C166-49C1-968B-CD03FEBCA211}" presName="composite1" presStyleCnt="0"/>
      <dgm:spPr/>
    </dgm:pt>
    <dgm:pt modelId="{97367C06-71CF-44B8-8D66-7E425C712128}" type="pres">
      <dgm:prSet presAssocID="{6E41F0F4-C166-49C1-968B-CD03FEBCA211}" presName="dummyNode1" presStyleLbl="node1" presStyleIdx="1" presStyleCnt="3"/>
      <dgm:spPr/>
    </dgm:pt>
    <dgm:pt modelId="{FBD6BDE2-8F76-40A7-8FDD-73D7A4B81ADA}" type="pres">
      <dgm:prSet presAssocID="{6E41F0F4-C166-49C1-968B-CD03FEBCA211}" presName="childNode1" presStyleLbl="bgAcc1" presStyleIdx="2" presStyleCnt="3">
        <dgm:presLayoutVars>
          <dgm:bulletEnabled val="1"/>
        </dgm:presLayoutVars>
      </dgm:prSet>
      <dgm:spPr/>
    </dgm:pt>
    <dgm:pt modelId="{7818852F-720D-4BD2-9237-E18B89DF378C}" type="pres">
      <dgm:prSet presAssocID="{6E41F0F4-C166-49C1-968B-CD03FEBCA211}" presName="childNode1tx" presStyleLbl="bgAcc1" presStyleIdx="2" presStyleCnt="3">
        <dgm:presLayoutVars>
          <dgm:bulletEnabled val="1"/>
        </dgm:presLayoutVars>
      </dgm:prSet>
      <dgm:spPr/>
    </dgm:pt>
    <dgm:pt modelId="{3A2AC57B-E018-4A7D-9CBE-69344B7F940C}" type="pres">
      <dgm:prSet presAssocID="{6E41F0F4-C166-49C1-968B-CD03FEBCA211}" presName="parentNode1" presStyleLbl="node1" presStyleIdx="2" presStyleCnt="3">
        <dgm:presLayoutVars>
          <dgm:chMax val="1"/>
          <dgm:bulletEnabled val="1"/>
        </dgm:presLayoutVars>
      </dgm:prSet>
      <dgm:spPr/>
    </dgm:pt>
    <dgm:pt modelId="{93AD331B-685C-4CFD-812E-677DBDEA066A}" type="pres">
      <dgm:prSet presAssocID="{6E41F0F4-C166-49C1-968B-CD03FEBCA211}" presName="connSite1" presStyleCnt="0"/>
      <dgm:spPr/>
    </dgm:pt>
  </dgm:ptLst>
  <dgm:cxnLst>
    <dgm:cxn modelId="{EDCA1606-FB7F-441C-A197-DB3014A221B7}" type="presOf" srcId="{139BE652-203A-467F-AAAF-9F8F68E2AEC5}" destId="{7818852F-720D-4BD2-9237-E18B89DF378C}" srcOrd="1" destOrd="2" presId="urn:microsoft.com/office/officeart/2005/8/layout/hProcess4"/>
    <dgm:cxn modelId="{A0AC7412-F1F5-4219-8ACA-0FA10D06BEB0}" type="presOf" srcId="{DB374E18-69BA-454A-B61E-5C401DDFA3F6}" destId="{7818852F-720D-4BD2-9237-E18B89DF378C}" srcOrd="1" destOrd="1" presId="urn:microsoft.com/office/officeart/2005/8/layout/hProcess4"/>
    <dgm:cxn modelId="{06881619-EB30-4A45-96FA-213018EDEF36}" type="presOf" srcId="{B8B0D08E-5F06-4711-850C-F158B9B5E12B}" destId="{FA33F932-166E-44A4-A2D1-4EBA0EF1F2DA}" srcOrd="0" destOrd="0" presId="urn:microsoft.com/office/officeart/2005/8/layout/hProcess4"/>
    <dgm:cxn modelId="{D93EAB1D-4998-4FE9-AD4C-412CDBFE3009}" type="presOf" srcId="{57FDE9B2-75A7-4C2E-A8B2-8B84873090F7}" destId="{44748AA4-E9B7-45FB-804F-7C692F67B3A1}" srcOrd="0" destOrd="0" presId="urn:microsoft.com/office/officeart/2005/8/layout/hProcess4"/>
    <dgm:cxn modelId="{3D356B1E-4DF9-411F-8DB3-BFA502C73445}" type="presOf" srcId="{3E2CA6CA-CB89-4BC4-89B4-8245E251C83F}" destId="{FA33F932-166E-44A4-A2D1-4EBA0EF1F2DA}" srcOrd="0" destOrd="1" presId="urn:microsoft.com/office/officeart/2005/8/layout/hProcess4"/>
    <dgm:cxn modelId="{D9D5B122-14BC-4D1C-AC23-7CB500BDC9DC}" type="presOf" srcId="{8ADFB6B5-7855-4F53-9DC1-CE9B4CCA5C2A}" destId="{7818852F-720D-4BD2-9237-E18B89DF378C}" srcOrd="1" destOrd="0" presId="urn:microsoft.com/office/officeart/2005/8/layout/hProcess4"/>
    <dgm:cxn modelId="{6B43F025-18E7-4F42-B193-A075965FF336}" type="presOf" srcId="{8BE074AE-0F82-4EB5-8414-6B8C4F18D58B}" destId="{E189EFEC-B6AA-455F-AC48-50FC5651D137}" srcOrd="0" destOrd="0" presId="urn:microsoft.com/office/officeart/2005/8/layout/hProcess4"/>
    <dgm:cxn modelId="{51CC9B29-5E9A-40DD-AA98-19139BCCEF90}" type="presOf" srcId="{746F3588-C217-49E4-8734-1FC5AD77FDB7}" destId="{E189EFEC-B6AA-455F-AC48-50FC5651D137}" srcOrd="0" destOrd="1" presId="urn:microsoft.com/office/officeart/2005/8/layout/hProcess4"/>
    <dgm:cxn modelId="{9DA8682A-BDA2-4880-B70A-D90000C6EF6D}" srcId="{93397C59-602F-4C3D-9B64-BE7672D498C2}" destId="{6F6EF71E-75AB-401A-903C-B1930BC0DBAF}" srcOrd="1" destOrd="0" parTransId="{FA209FCC-AAD3-496D-B445-158647085999}" sibTransId="{1F30D21E-9B19-43B8-9368-EAF4A48285A8}"/>
    <dgm:cxn modelId="{E321792C-8638-49B6-A6C3-0E2937582457}" type="presOf" srcId="{B8B0D08E-5F06-4711-850C-F158B9B5E12B}" destId="{63C939DA-DDE2-4CF8-A8EC-97EBBB0E5333}" srcOrd="1" destOrd="0" presId="urn:microsoft.com/office/officeart/2005/8/layout/hProcess4"/>
    <dgm:cxn modelId="{CF07D22F-54EA-4668-8613-4FA55E9B79CF}" type="presOf" srcId="{623DB480-43FD-409F-969D-92D5FBA0B9DB}" destId="{364C732E-52CF-4A7E-8D80-4C4D655D7840}" srcOrd="0" destOrd="0" presId="urn:microsoft.com/office/officeart/2005/8/layout/hProcess4"/>
    <dgm:cxn modelId="{B08CD536-5D51-4D0C-9174-186A5D6AA497}" type="presOf" srcId="{746F3588-C217-49E4-8734-1FC5AD77FDB7}" destId="{C07EC682-F3E8-41C1-94D6-DF34C012CABB}" srcOrd="1" destOrd="1" presId="urn:microsoft.com/office/officeart/2005/8/layout/hProcess4"/>
    <dgm:cxn modelId="{DB3A6E38-BEA8-453B-A93C-AA96B8BB2670}" type="presOf" srcId="{6E41F0F4-C166-49C1-968B-CD03FEBCA211}" destId="{3A2AC57B-E018-4A7D-9CBE-69344B7F940C}" srcOrd="0" destOrd="0" presId="urn:microsoft.com/office/officeart/2005/8/layout/hProcess4"/>
    <dgm:cxn modelId="{7FFBFA66-B6AE-4B68-9193-7427612F6044}" type="presOf" srcId="{8ADFB6B5-7855-4F53-9DC1-CE9B4CCA5C2A}" destId="{FBD6BDE2-8F76-40A7-8FDD-73D7A4B81ADA}" srcOrd="0" destOrd="0" presId="urn:microsoft.com/office/officeart/2005/8/layout/hProcess4"/>
    <dgm:cxn modelId="{AD63B869-948E-4A0D-B650-76D649129AFA}" type="presOf" srcId="{8BE074AE-0F82-4EB5-8414-6B8C4F18D58B}" destId="{C07EC682-F3E8-41C1-94D6-DF34C012CABB}" srcOrd="1" destOrd="0" presId="urn:microsoft.com/office/officeart/2005/8/layout/hProcess4"/>
    <dgm:cxn modelId="{7745734F-86D1-4A06-88A4-78A386DEE98C}" srcId="{6E41F0F4-C166-49C1-968B-CD03FEBCA211}" destId="{139BE652-203A-467F-AAAF-9F8F68E2AEC5}" srcOrd="2" destOrd="0" parTransId="{EEB6AB34-CCF7-4911-92D9-A2849161837C}" sibTransId="{30BBD7E7-4D57-4843-BC6D-9C406B63C484}"/>
    <dgm:cxn modelId="{C227C24F-6C09-4A25-B32A-E897FA47E366}" type="presOf" srcId="{DB374E18-69BA-454A-B61E-5C401DDFA3F6}" destId="{FBD6BDE2-8F76-40A7-8FDD-73D7A4B81ADA}" srcOrd="0" destOrd="1" presId="urn:microsoft.com/office/officeart/2005/8/layout/hProcess4"/>
    <dgm:cxn modelId="{639F5C53-327D-4DC4-8676-D91C694CC16B}" srcId="{6E41F0F4-C166-49C1-968B-CD03FEBCA211}" destId="{DB374E18-69BA-454A-B61E-5C401DDFA3F6}" srcOrd="1" destOrd="0" parTransId="{5CA3AA8A-4ECE-4957-B645-D819E40508B6}" sibTransId="{F7755371-A678-4AC5-A76A-3FCEBCD851B6}"/>
    <dgm:cxn modelId="{E7815077-F3B2-48B8-A658-D7C08722E0A0}" srcId="{6E41F0F4-C166-49C1-968B-CD03FEBCA211}" destId="{8ADFB6B5-7855-4F53-9DC1-CE9B4CCA5C2A}" srcOrd="0" destOrd="0" parTransId="{F61DA633-8DC1-4757-8821-13B67A6D3DE1}" sibTransId="{19C74B0C-80D3-4733-8D05-114D36CB67D5}"/>
    <dgm:cxn modelId="{75E57D78-E355-4B6E-9889-A9671BB667C2}" type="presOf" srcId="{6F6EF71E-75AB-401A-903C-B1930BC0DBAF}" destId="{A209176A-FE5F-428C-9E17-17BC149F0C16}" srcOrd="0" destOrd="0" presId="urn:microsoft.com/office/officeart/2005/8/layout/hProcess4"/>
    <dgm:cxn modelId="{7E2D8890-6D42-4408-BF29-FC186A685FAB}" srcId="{6F6EF71E-75AB-401A-903C-B1930BC0DBAF}" destId="{746F3588-C217-49E4-8734-1FC5AD77FDB7}" srcOrd="1" destOrd="0" parTransId="{724C364F-F476-40BF-A729-0821A88436F1}" sibTransId="{F30560E5-67E4-4D72-85BC-F13479F87F8A}"/>
    <dgm:cxn modelId="{82F977A6-B564-4AB4-A997-32A5F8F29E22}" srcId="{93397C59-602F-4C3D-9B64-BE7672D498C2}" destId="{6E41F0F4-C166-49C1-968B-CD03FEBCA211}" srcOrd="2" destOrd="0" parTransId="{E7C64DCE-8A12-4673-BB80-CEACC586B46F}" sibTransId="{08B4D2EE-F1EF-4359-B29E-F7E771E09E3B}"/>
    <dgm:cxn modelId="{6919AAA7-CB81-481F-9059-725B2D2F2F80}" type="presOf" srcId="{2587DA0D-8CF7-4E7E-9CE6-24036A81BB85}" destId="{FA33F932-166E-44A4-A2D1-4EBA0EF1F2DA}" srcOrd="0" destOrd="2" presId="urn:microsoft.com/office/officeart/2005/8/layout/hProcess4"/>
    <dgm:cxn modelId="{386698AD-42D1-4105-9EFD-F2E89F2A371B}" srcId="{93397C59-602F-4C3D-9B64-BE7672D498C2}" destId="{623DB480-43FD-409F-969D-92D5FBA0B9DB}" srcOrd="0" destOrd="0" parTransId="{4BFF5FAE-68E2-477C-8B0E-4C4DEBFA6D15}" sibTransId="{57FDE9B2-75A7-4C2E-A8B2-8B84873090F7}"/>
    <dgm:cxn modelId="{8EA701B6-F96F-454F-B533-05C909F3E26B}" type="presOf" srcId="{3E2CA6CA-CB89-4BC4-89B4-8245E251C83F}" destId="{63C939DA-DDE2-4CF8-A8EC-97EBBB0E5333}" srcOrd="1" destOrd="1" presId="urn:microsoft.com/office/officeart/2005/8/layout/hProcess4"/>
    <dgm:cxn modelId="{B60F24B6-9659-41F5-A6B5-9A2F3E207806}" srcId="{623DB480-43FD-409F-969D-92D5FBA0B9DB}" destId="{3E2CA6CA-CB89-4BC4-89B4-8245E251C83F}" srcOrd="1" destOrd="0" parTransId="{7B869984-C1F0-4FEF-9B7A-61BCA3E2B63A}" sibTransId="{BBAD8E83-57FF-473B-9DDC-DFEDB8E879A2}"/>
    <dgm:cxn modelId="{1437AFCF-5BF5-42D1-ABE6-65F5889A8E0A}" srcId="{623DB480-43FD-409F-969D-92D5FBA0B9DB}" destId="{B8B0D08E-5F06-4711-850C-F158B9B5E12B}" srcOrd="0" destOrd="0" parTransId="{3F611544-0F7E-4E92-9E16-5DB398657BD0}" sibTransId="{1F90583F-2641-459F-B7EC-DAE711E8AF61}"/>
    <dgm:cxn modelId="{4187BADE-08A0-4177-8BEC-152C20531B55}" srcId="{6F6EF71E-75AB-401A-903C-B1930BC0DBAF}" destId="{8BE074AE-0F82-4EB5-8414-6B8C4F18D58B}" srcOrd="0" destOrd="0" parTransId="{412860F0-1047-4D7D-BB9A-E6CB4F572703}" sibTransId="{88149F17-929C-4D29-9F6E-7429881A725B}"/>
    <dgm:cxn modelId="{7BDC60E2-448C-473C-A381-87AD0B463FAB}" srcId="{623DB480-43FD-409F-969D-92D5FBA0B9DB}" destId="{2587DA0D-8CF7-4E7E-9CE6-24036A81BB85}" srcOrd="2" destOrd="0" parTransId="{2E75EA3C-ED90-4A30-8A58-2C7AD9AED7FA}" sibTransId="{11DCCF2B-D8B0-4093-AC77-7029E8324E57}"/>
    <dgm:cxn modelId="{5A4B98E3-B0BA-4991-A1E8-6A3DD4BF90E3}" type="presOf" srcId="{2587DA0D-8CF7-4E7E-9CE6-24036A81BB85}" destId="{63C939DA-DDE2-4CF8-A8EC-97EBBB0E5333}" srcOrd="1" destOrd="2" presId="urn:microsoft.com/office/officeart/2005/8/layout/hProcess4"/>
    <dgm:cxn modelId="{512286ED-38E4-4F3C-9DF7-BA668A66877B}" type="presOf" srcId="{1F30D21E-9B19-43B8-9368-EAF4A48285A8}" destId="{20DFE313-0DDC-483C-AF7B-900EA104091F}" srcOrd="0" destOrd="0" presId="urn:microsoft.com/office/officeart/2005/8/layout/hProcess4"/>
    <dgm:cxn modelId="{1A34CCEE-03F8-4D12-93B3-25DA1DD30E0D}" type="presOf" srcId="{139BE652-203A-467F-AAAF-9F8F68E2AEC5}" destId="{FBD6BDE2-8F76-40A7-8FDD-73D7A4B81ADA}" srcOrd="0" destOrd="2" presId="urn:microsoft.com/office/officeart/2005/8/layout/hProcess4"/>
    <dgm:cxn modelId="{85370BF6-59BC-4649-B881-64CEFAB44A0E}" type="presOf" srcId="{93397C59-602F-4C3D-9B64-BE7672D498C2}" destId="{C586E021-DDC0-4512-AF66-56BB0DA9CDAA}" srcOrd="0" destOrd="0" presId="urn:microsoft.com/office/officeart/2005/8/layout/hProcess4"/>
    <dgm:cxn modelId="{F046E785-4BE8-448B-B3D7-11F4CEDA88B7}" type="presParOf" srcId="{C586E021-DDC0-4512-AF66-56BB0DA9CDAA}" destId="{73D13A98-1D91-49D5-91C3-DD5D54FF98FA}" srcOrd="0" destOrd="0" presId="urn:microsoft.com/office/officeart/2005/8/layout/hProcess4"/>
    <dgm:cxn modelId="{CB689A0E-4ADF-4571-B1F7-2FF2A6F49376}" type="presParOf" srcId="{C586E021-DDC0-4512-AF66-56BB0DA9CDAA}" destId="{343EBD3A-A3FA-4EEF-90BB-13C920823926}" srcOrd="1" destOrd="0" presId="urn:microsoft.com/office/officeart/2005/8/layout/hProcess4"/>
    <dgm:cxn modelId="{75C1AE6E-195B-4810-AC10-6AA433A4F2C8}" type="presParOf" srcId="{C586E021-DDC0-4512-AF66-56BB0DA9CDAA}" destId="{8DABAF4E-799A-410B-8BDE-1F9E650F7589}" srcOrd="2" destOrd="0" presId="urn:microsoft.com/office/officeart/2005/8/layout/hProcess4"/>
    <dgm:cxn modelId="{1BFC0BD6-4F27-4F85-8A72-7BDF37C720DC}" type="presParOf" srcId="{8DABAF4E-799A-410B-8BDE-1F9E650F7589}" destId="{6F27BD3F-0284-42EA-B376-4ECA1FF61B05}" srcOrd="0" destOrd="0" presId="urn:microsoft.com/office/officeart/2005/8/layout/hProcess4"/>
    <dgm:cxn modelId="{C65237AF-B3B6-4033-AC12-9820750B6928}" type="presParOf" srcId="{6F27BD3F-0284-42EA-B376-4ECA1FF61B05}" destId="{9874D646-3B4A-497D-96DE-0EF08E77FE9B}" srcOrd="0" destOrd="0" presId="urn:microsoft.com/office/officeart/2005/8/layout/hProcess4"/>
    <dgm:cxn modelId="{85BA6B6C-E5CD-4B54-9932-946948A63D05}" type="presParOf" srcId="{6F27BD3F-0284-42EA-B376-4ECA1FF61B05}" destId="{FA33F932-166E-44A4-A2D1-4EBA0EF1F2DA}" srcOrd="1" destOrd="0" presId="urn:microsoft.com/office/officeart/2005/8/layout/hProcess4"/>
    <dgm:cxn modelId="{E72D3D8D-87E6-44D8-B12E-EB82595EACA2}" type="presParOf" srcId="{6F27BD3F-0284-42EA-B376-4ECA1FF61B05}" destId="{63C939DA-DDE2-4CF8-A8EC-97EBBB0E5333}" srcOrd="2" destOrd="0" presId="urn:microsoft.com/office/officeart/2005/8/layout/hProcess4"/>
    <dgm:cxn modelId="{716131A8-907F-4B22-94ED-21A814A998C7}" type="presParOf" srcId="{6F27BD3F-0284-42EA-B376-4ECA1FF61B05}" destId="{364C732E-52CF-4A7E-8D80-4C4D655D7840}" srcOrd="3" destOrd="0" presId="urn:microsoft.com/office/officeart/2005/8/layout/hProcess4"/>
    <dgm:cxn modelId="{AAB4AC40-6920-4C82-A07A-9F272844FA89}" type="presParOf" srcId="{6F27BD3F-0284-42EA-B376-4ECA1FF61B05}" destId="{B6251A2E-803D-49BF-9CA2-3623EF6DC35A}" srcOrd="4" destOrd="0" presId="urn:microsoft.com/office/officeart/2005/8/layout/hProcess4"/>
    <dgm:cxn modelId="{7C6ABF94-F9E2-415C-92E8-6178BB6F5D4A}" type="presParOf" srcId="{8DABAF4E-799A-410B-8BDE-1F9E650F7589}" destId="{44748AA4-E9B7-45FB-804F-7C692F67B3A1}" srcOrd="1" destOrd="0" presId="urn:microsoft.com/office/officeart/2005/8/layout/hProcess4"/>
    <dgm:cxn modelId="{27C18340-9F17-47D6-BAD3-8154683173DF}" type="presParOf" srcId="{8DABAF4E-799A-410B-8BDE-1F9E650F7589}" destId="{21DE15B4-E77B-4782-9933-132400C9B781}" srcOrd="2" destOrd="0" presId="urn:microsoft.com/office/officeart/2005/8/layout/hProcess4"/>
    <dgm:cxn modelId="{69E46048-1BF9-45AB-A735-37364051992B}" type="presParOf" srcId="{21DE15B4-E77B-4782-9933-132400C9B781}" destId="{4B9794D1-EC2F-4528-8F29-3E8D39117CAC}" srcOrd="0" destOrd="0" presId="urn:microsoft.com/office/officeart/2005/8/layout/hProcess4"/>
    <dgm:cxn modelId="{CAEB19A0-D418-4B63-BA86-7FE3E189880F}" type="presParOf" srcId="{21DE15B4-E77B-4782-9933-132400C9B781}" destId="{E189EFEC-B6AA-455F-AC48-50FC5651D137}" srcOrd="1" destOrd="0" presId="urn:microsoft.com/office/officeart/2005/8/layout/hProcess4"/>
    <dgm:cxn modelId="{82D7C69A-D843-43FD-ACB8-2086F4164022}" type="presParOf" srcId="{21DE15B4-E77B-4782-9933-132400C9B781}" destId="{C07EC682-F3E8-41C1-94D6-DF34C012CABB}" srcOrd="2" destOrd="0" presId="urn:microsoft.com/office/officeart/2005/8/layout/hProcess4"/>
    <dgm:cxn modelId="{519C2997-ADC2-41C0-8A4D-8DA5E32E160B}" type="presParOf" srcId="{21DE15B4-E77B-4782-9933-132400C9B781}" destId="{A209176A-FE5F-428C-9E17-17BC149F0C16}" srcOrd="3" destOrd="0" presId="urn:microsoft.com/office/officeart/2005/8/layout/hProcess4"/>
    <dgm:cxn modelId="{8BA325FD-3481-4A80-9F74-030CEA304DA6}" type="presParOf" srcId="{21DE15B4-E77B-4782-9933-132400C9B781}" destId="{C3B47041-D3C0-4367-85E4-059A943C21F5}" srcOrd="4" destOrd="0" presId="urn:microsoft.com/office/officeart/2005/8/layout/hProcess4"/>
    <dgm:cxn modelId="{189636D5-BF53-4F81-9E15-8FD5141B0EAC}" type="presParOf" srcId="{8DABAF4E-799A-410B-8BDE-1F9E650F7589}" destId="{20DFE313-0DDC-483C-AF7B-900EA104091F}" srcOrd="3" destOrd="0" presId="urn:microsoft.com/office/officeart/2005/8/layout/hProcess4"/>
    <dgm:cxn modelId="{3A774C26-7BCA-48AF-94C0-CB0B5E7ADFD3}" type="presParOf" srcId="{8DABAF4E-799A-410B-8BDE-1F9E650F7589}" destId="{1330781D-0D10-4BE2-8CEE-32CE97E5B34C}" srcOrd="4" destOrd="0" presId="urn:microsoft.com/office/officeart/2005/8/layout/hProcess4"/>
    <dgm:cxn modelId="{72591765-9CEB-47DA-B8E4-9ED7DD392289}" type="presParOf" srcId="{1330781D-0D10-4BE2-8CEE-32CE97E5B34C}" destId="{97367C06-71CF-44B8-8D66-7E425C712128}" srcOrd="0" destOrd="0" presId="urn:microsoft.com/office/officeart/2005/8/layout/hProcess4"/>
    <dgm:cxn modelId="{B51BBB33-0EF8-491F-A0CC-DBE08EAD1417}" type="presParOf" srcId="{1330781D-0D10-4BE2-8CEE-32CE97E5B34C}" destId="{FBD6BDE2-8F76-40A7-8FDD-73D7A4B81ADA}" srcOrd="1" destOrd="0" presId="urn:microsoft.com/office/officeart/2005/8/layout/hProcess4"/>
    <dgm:cxn modelId="{4E381477-AA75-4DF3-9412-792CB8B38726}" type="presParOf" srcId="{1330781D-0D10-4BE2-8CEE-32CE97E5B34C}" destId="{7818852F-720D-4BD2-9237-E18B89DF378C}" srcOrd="2" destOrd="0" presId="urn:microsoft.com/office/officeart/2005/8/layout/hProcess4"/>
    <dgm:cxn modelId="{13E42C6D-9360-4F3C-A3AF-82C7ED20D415}" type="presParOf" srcId="{1330781D-0D10-4BE2-8CEE-32CE97E5B34C}" destId="{3A2AC57B-E018-4A7D-9CBE-69344B7F940C}" srcOrd="3" destOrd="0" presId="urn:microsoft.com/office/officeart/2005/8/layout/hProcess4"/>
    <dgm:cxn modelId="{AE600B7E-841A-4386-81A5-34119A52BBEF}" type="presParOf" srcId="{1330781D-0D10-4BE2-8CEE-32CE97E5B34C}" destId="{93AD331B-685C-4CFD-812E-677DBDEA066A}"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D56AE2-E72D-4FA6-8113-F1E28455529D}" type="doc">
      <dgm:prSet loTypeId="urn:microsoft.com/office/officeart/2005/8/layout/arrow2" loCatId="process" qsTypeId="urn:microsoft.com/office/officeart/2005/8/quickstyle/3d3" qsCatId="3D" csTypeId="urn:microsoft.com/office/officeart/2005/8/colors/accent0_1" csCatId="mainScheme" phldr="1"/>
      <dgm:spPr/>
    </dgm:pt>
    <dgm:pt modelId="{05622099-2F06-4553-B9E9-F692479BEC7C}">
      <dgm:prSet phldrT="[Text]"/>
      <dgm:spPr>
        <a:solidFill>
          <a:schemeClr val="bg1"/>
        </a:solidFill>
      </dgm:spPr>
      <dgm:t>
        <a:bodyPr anchor="ctr"/>
        <a:lstStyle/>
        <a:p>
          <a:pPr algn="ctr"/>
          <a:endParaRPr lang="en-IN" b="1" dirty="0"/>
        </a:p>
      </dgm:t>
    </dgm:pt>
    <dgm:pt modelId="{1D40D35A-8A1F-4E85-A83F-6167D85CF603}" type="sibTrans" cxnId="{335CF488-5775-4D78-A12F-B5E662F650F7}">
      <dgm:prSet/>
      <dgm:spPr/>
      <dgm:t>
        <a:bodyPr/>
        <a:lstStyle/>
        <a:p>
          <a:endParaRPr lang="en-IN"/>
        </a:p>
      </dgm:t>
    </dgm:pt>
    <dgm:pt modelId="{D303C30F-CF2E-410C-B618-DC4562C0158E}" type="parTrans" cxnId="{335CF488-5775-4D78-A12F-B5E662F650F7}">
      <dgm:prSet/>
      <dgm:spPr/>
      <dgm:t>
        <a:bodyPr/>
        <a:lstStyle/>
        <a:p>
          <a:endParaRPr lang="en-IN"/>
        </a:p>
      </dgm:t>
    </dgm:pt>
    <dgm:pt modelId="{A6B8A122-295F-4202-842B-0E7A04D2366B}" type="pres">
      <dgm:prSet presAssocID="{16D56AE2-E72D-4FA6-8113-F1E28455529D}" presName="arrowDiagram" presStyleCnt="0">
        <dgm:presLayoutVars>
          <dgm:chMax val="5"/>
          <dgm:dir/>
          <dgm:resizeHandles val="exact"/>
        </dgm:presLayoutVars>
      </dgm:prSet>
      <dgm:spPr/>
    </dgm:pt>
    <dgm:pt modelId="{41E5213C-8D0B-4EF1-AB0B-DF2BC5A9A976}" type="pres">
      <dgm:prSet presAssocID="{16D56AE2-E72D-4FA6-8113-F1E28455529D}" presName="arrow" presStyleLbl="bgShp" presStyleIdx="0" presStyleCnt="1" custLinFactNeighborX="-26500" custLinFactNeighborY="-6045"/>
      <dgm:spPr/>
    </dgm:pt>
    <dgm:pt modelId="{7A9BD3F6-A468-4E7C-896C-5E5B7CEC23CC}" type="pres">
      <dgm:prSet presAssocID="{16D56AE2-E72D-4FA6-8113-F1E28455529D}" presName="arrowDiagram1" presStyleCnt="0">
        <dgm:presLayoutVars>
          <dgm:bulletEnabled val="1"/>
        </dgm:presLayoutVars>
      </dgm:prSet>
      <dgm:spPr/>
    </dgm:pt>
    <dgm:pt modelId="{31D909DA-803D-4AA7-9F3F-B5B67263E031}" type="pres">
      <dgm:prSet presAssocID="{05622099-2F06-4553-B9E9-F692479BEC7C}" presName="bullet1" presStyleLbl="node1" presStyleIdx="0" presStyleCnt="1" custLinFactNeighborX="-87842" custLinFactNeighborY="-16831"/>
      <dgm:spPr/>
    </dgm:pt>
    <dgm:pt modelId="{C18A344F-57D2-443C-9AB9-FBB58AC170BA}" type="pres">
      <dgm:prSet presAssocID="{05622099-2F06-4553-B9E9-F692479BEC7C}" presName="textBox1" presStyleLbl="revTx" presStyleIdx="0" presStyleCnt="1" custScaleX="31853" custScaleY="11097" custLinFactNeighborX="-32980" custLinFactNeighborY="-2925">
        <dgm:presLayoutVars>
          <dgm:bulletEnabled val="1"/>
        </dgm:presLayoutVars>
      </dgm:prSet>
      <dgm:spPr/>
    </dgm:pt>
  </dgm:ptLst>
  <dgm:cxnLst>
    <dgm:cxn modelId="{72394972-88DF-45FA-813C-6B487EEF373A}" type="presOf" srcId="{16D56AE2-E72D-4FA6-8113-F1E28455529D}" destId="{A6B8A122-295F-4202-842B-0E7A04D2366B}" srcOrd="0" destOrd="0" presId="urn:microsoft.com/office/officeart/2005/8/layout/arrow2"/>
    <dgm:cxn modelId="{C0754186-0C07-4B5D-B204-AC258A96B244}" type="presOf" srcId="{05622099-2F06-4553-B9E9-F692479BEC7C}" destId="{C18A344F-57D2-443C-9AB9-FBB58AC170BA}" srcOrd="0" destOrd="0" presId="urn:microsoft.com/office/officeart/2005/8/layout/arrow2"/>
    <dgm:cxn modelId="{335CF488-5775-4D78-A12F-B5E662F650F7}" srcId="{16D56AE2-E72D-4FA6-8113-F1E28455529D}" destId="{05622099-2F06-4553-B9E9-F692479BEC7C}" srcOrd="0" destOrd="0" parTransId="{D303C30F-CF2E-410C-B618-DC4562C0158E}" sibTransId="{1D40D35A-8A1F-4E85-A83F-6167D85CF603}"/>
    <dgm:cxn modelId="{B5F078F9-7354-4A91-A293-AA15E240F4AA}" type="presParOf" srcId="{A6B8A122-295F-4202-842B-0E7A04D2366B}" destId="{41E5213C-8D0B-4EF1-AB0B-DF2BC5A9A976}" srcOrd="0" destOrd="0" presId="urn:microsoft.com/office/officeart/2005/8/layout/arrow2"/>
    <dgm:cxn modelId="{249A1BC9-C093-494F-A710-6DAE20366AF4}" type="presParOf" srcId="{A6B8A122-295F-4202-842B-0E7A04D2366B}" destId="{7A9BD3F6-A468-4E7C-896C-5E5B7CEC23CC}" srcOrd="1" destOrd="0" presId="urn:microsoft.com/office/officeart/2005/8/layout/arrow2"/>
    <dgm:cxn modelId="{CB20EB01-8027-4776-B962-A015EC679FEF}" type="presParOf" srcId="{7A9BD3F6-A468-4E7C-896C-5E5B7CEC23CC}" destId="{31D909DA-803D-4AA7-9F3F-B5B67263E031}" srcOrd="0" destOrd="0" presId="urn:microsoft.com/office/officeart/2005/8/layout/arrow2"/>
    <dgm:cxn modelId="{360B5E07-75B5-4BE4-94AB-E7BB692121D2}" type="presParOf" srcId="{7A9BD3F6-A468-4E7C-896C-5E5B7CEC23CC}" destId="{C18A344F-57D2-443C-9AB9-FBB58AC170BA}" srcOrd="1"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F67740-C763-4C32-943E-CAEF22472B27}">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4708C4-2E5C-4ED7-A83C-C8F7A55B309D}">
      <dsp:nvSpPr>
        <dsp:cNvPr id="0" name=""/>
        <dsp:cNvSpPr/>
      </dsp:nvSpPr>
      <dsp:spPr>
        <a:xfrm>
          <a:off x="434398" y="285347"/>
          <a:ext cx="4384593" cy="57047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kern="1200" dirty="0"/>
            <a:t>Introduction</a:t>
          </a:r>
          <a:endParaRPr lang="en-IN" sz="2200" b="1" kern="1200" dirty="0"/>
        </a:p>
      </dsp:txBody>
      <dsp:txXfrm>
        <a:off x="434398" y="285347"/>
        <a:ext cx="4384593" cy="570477"/>
      </dsp:txXfrm>
    </dsp:sp>
    <dsp:sp modelId="{0FC73F9F-18D0-40A6-901B-F6CAA11BBA5C}">
      <dsp:nvSpPr>
        <dsp:cNvPr id="0" name=""/>
        <dsp:cNvSpPr/>
      </dsp:nvSpPr>
      <dsp:spPr>
        <a:xfrm>
          <a:off x="77849" y="214037"/>
          <a:ext cx="713096" cy="71309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477D28-8FF1-441A-B409-34C4EF83CF57}">
      <dsp:nvSpPr>
        <dsp:cNvPr id="0" name=""/>
        <dsp:cNvSpPr/>
      </dsp:nvSpPr>
      <dsp:spPr>
        <a:xfrm>
          <a:off x="903654" y="1140954"/>
          <a:ext cx="3915337" cy="57047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kern="1200"/>
            <a:t>Aim &amp; Objective </a:t>
          </a:r>
          <a:r>
            <a:rPr lang="en-US" sz="2200" b="1" kern="1200" dirty="0"/>
            <a:t>of the study</a:t>
          </a:r>
          <a:endParaRPr lang="en-IN" sz="2200" b="1" kern="1200" dirty="0"/>
        </a:p>
      </dsp:txBody>
      <dsp:txXfrm>
        <a:off x="903654" y="1140954"/>
        <a:ext cx="3915337" cy="570477"/>
      </dsp:txXfrm>
    </dsp:sp>
    <dsp:sp modelId="{0499A5BF-4624-4F26-9C89-47E9FF3CC770}">
      <dsp:nvSpPr>
        <dsp:cNvPr id="0" name=""/>
        <dsp:cNvSpPr/>
      </dsp:nvSpPr>
      <dsp:spPr>
        <a:xfrm>
          <a:off x="547106" y="1069644"/>
          <a:ext cx="713096" cy="71309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CBAD3F-9DE0-41C5-BE82-0C01CC268738}">
      <dsp:nvSpPr>
        <dsp:cNvPr id="0" name=""/>
        <dsp:cNvSpPr/>
      </dsp:nvSpPr>
      <dsp:spPr>
        <a:xfrm>
          <a:off x="1118233" y="1996562"/>
          <a:ext cx="3700757" cy="57047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kern="1200" dirty="0"/>
            <a:t>Study Area</a:t>
          </a:r>
          <a:endParaRPr lang="en-IN" sz="2200" b="1" kern="1200" dirty="0"/>
        </a:p>
      </dsp:txBody>
      <dsp:txXfrm>
        <a:off x="1118233" y="1996562"/>
        <a:ext cx="3700757" cy="570477"/>
      </dsp:txXfrm>
    </dsp:sp>
    <dsp:sp modelId="{8128C5B2-0FF8-4F7E-B5EB-6B090B9E36FA}">
      <dsp:nvSpPr>
        <dsp:cNvPr id="0" name=""/>
        <dsp:cNvSpPr/>
      </dsp:nvSpPr>
      <dsp:spPr>
        <a:xfrm>
          <a:off x="761685" y="1925252"/>
          <a:ext cx="713096" cy="71309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94A0EF-9CCA-4565-975E-9145ADFE3AB2}">
      <dsp:nvSpPr>
        <dsp:cNvPr id="0" name=""/>
        <dsp:cNvSpPr/>
      </dsp:nvSpPr>
      <dsp:spPr>
        <a:xfrm>
          <a:off x="1118233" y="2851627"/>
          <a:ext cx="3700757" cy="57047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kern="1200" dirty="0"/>
            <a:t>Methodology</a:t>
          </a:r>
          <a:endParaRPr lang="en-IN" sz="2200" b="1" kern="1200" dirty="0"/>
        </a:p>
      </dsp:txBody>
      <dsp:txXfrm>
        <a:off x="1118233" y="2851627"/>
        <a:ext cx="3700757" cy="570477"/>
      </dsp:txXfrm>
    </dsp:sp>
    <dsp:sp modelId="{0DFB1C30-529F-4342-8F9C-CA4AE93E636E}">
      <dsp:nvSpPr>
        <dsp:cNvPr id="0" name=""/>
        <dsp:cNvSpPr/>
      </dsp:nvSpPr>
      <dsp:spPr>
        <a:xfrm>
          <a:off x="761685" y="2780318"/>
          <a:ext cx="713096" cy="71309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9730AA-2AB5-4C02-93B0-AD581D9C04EC}">
      <dsp:nvSpPr>
        <dsp:cNvPr id="0" name=""/>
        <dsp:cNvSpPr/>
      </dsp:nvSpPr>
      <dsp:spPr>
        <a:xfrm>
          <a:off x="903654" y="3707235"/>
          <a:ext cx="3915337" cy="57047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kern="1200" dirty="0"/>
            <a:t>Result &amp; Discussion</a:t>
          </a:r>
          <a:endParaRPr lang="en-IN" sz="2200" b="1" kern="1200" dirty="0"/>
        </a:p>
      </dsp:txBody>
      <dsp:txXfrm>
        <a:off x="903654" y="3707235"/>
        <a:ext cx="3915337" cy="570477"/>
      </dsp:txXfrm>
    </dsp:sp>
    <dsp:sp modelId="{E5613677-B083-4F49-B3F1-3D606749AF65}">
      <dsp:nvSpPr>
        <dsp:cNvPr id="0" name=""/>
        <dsp:cNvSpPr/>
      </dsp:nvSpPr>
      <dsp:spPr>
        <a:xfrm>
          <a:off x="547106" y="3635925"/>
          <a:ext cx="713096" cy="71309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C4BE3B-26CF-4D79-89E7-17C90DF0EC46}">
      <dsp:nvSpPr>
        <dsp:cNvPr id="0" name=""/>
        <dsp:cNvSpPr/>
      </dsp:nvSpPr>
      <dsp:spPr>
        <a:xfrm>
          <a:off x="434398" y="4562842"/>
          <a:ext cx="4384593" cy="570477"/>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b="1" kern="1200" dirty="0"/>
            <a:t>Conclusion</a:t>
          </a:r>
          <a:endParaRPr lang="en-IN" sz="2200" b="1" kern="1200" dirty="0"/>
        </a:p>
      </dsp:txBody>
      <dsp:txXfrm>
        <a:off x="434398" y="4562842"/>
        <a:ext cx="4384593" cy="570477"/>
      </dsp:txXfrm>
    </dsp:sp>
    <dsp:sp modelId="{41605570-C00D-4B7B-9A28-279D807FF392}">
      <dsp:nvSpPr>
        <dsp:cNvPr id="0" name=""/>
        <dsp:cNvSpPr/>
      </dsp:nvSpPr>
      <dsp:spPr>
        <a:xfrm>
          <a:off x="77849" y="4491533"/>
          <a:ext cx="713096" cy="713096"/>
        </a:xfrm>
        <a:prstGeom prst="ellipse">
          <a:avLst/>
        </a:prstGeom>
        <a:solidFill>
          <a:schemeClr val="lt1">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5B59D-8437-4FAF-9160-8B75A625914E}">
      <dsp:nvSpPr>
        <dsp:cNvPr id="0" name=""/>
        <dsp:cNvSpPr/>
      </dsp:nvSpPr>
      <dsp:spPr>
        <a:xfrm>
          <a:off x="0" y="1578364"/>
          <a:ext cx="2999132" cy="91080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327152" tIns="116840" rIns="327152" bIns="116840" numCol="1" spcCol="1270" anchor="ctr" anchorCtr="0">
          <a:noAutofit/>
        </a:bodyPr>
        <a:lstStyle/>
        <a:p>
          <a:pPr marL="0" lvl="0" indent="0" algn="ctr" defTabSz="2044700">
            <a:lnSpc>
              <a:spcPct val="90000"/>
            </a:lnSpc>
            <a:spcBef>
              <a:spcPct val="0"/>
            </a:spcBef>
            <a:spcAft>
              <a:spcPct val="35000"/>
            </a:spcAft>
            <a:buNone/>
          </a:pPr>
          <a:r>
            <a:rPr lang="en-IN" sz="4600" b="1" kern="1200" dirty="0"/>
            <a:t>AIM</a:t>
          </a:r>
        </a:p>
      </dsp:txBody>
      <dsp:txXfrm>
        <a:off x="0" y="1578364"/>
        <a:ext cx="2999132" cy="910800"/>
      </dsp:txXfrm>
    </dsp:sp>
    <dsp:sp modelId="{9BD1A478-57C2-41F4-9B47-EA32028ACC81}">
      <dsp:nvSpPr>
        <dsp:cNvPr id="0" name=""/>
        <dsp:cNvSpPr/>
      </dsp:nvSpPr>
      <dsp:spPr>
        <a:xfrm>
          <a:off x="2999132" y="838339"/>
          <a:ext cx="599826" cy="2390850"/>
        </a:xfrm>
        <a:prstGeom prst="leftBrace">
          <a:avLst>
            <a:gd name="adj1" fmla="val 35000"/>
            <a:gd name="adj2" fmla="val 50000"/>
          </a:avLst>
        </a:prstGeom>
        <a:noFill/>
        <a:ln w="12700" cap="flat" cmpd="sng" algn="ctr">
          <a:solidFill>
            <a:schemeClr val="dk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2FE8C38-46E8-4512-99AA-71E56773A122}">
      <dsp:nvSpPr>
        <dsp:cNvPr id="0" name=""/>
        <dsp:cNvSpPr/>
      </dsp:nvSpPr>
      <dsp:spPr>
        <a:xfrm>
          <a:off x="3838889" y="838339"/>
          <a:ext cx="8157639" cy="239085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285750" lvl="1" indent="-285750" algn="l" defTabSz="1244600">
            <a:lnSpc>
              <a:spcPct val="100000"/>
            </a:lnSpc>
            <a:spcBef>
              <a:spcPct val="0"/>
            </a:spcBef>
            <a:spcAft>
              <a:spcPct val="15000"/>
            </a:spcAft>
            <a:buFont typeface="Arial" panose="020B0604020202020204" pitchFamily="34" charset="0"/>
            <a:buChar char="•"/>
          </a:pPr>
          <a:r>
            <a:rPr lang="en-US" sz="2800" b="1" kern="1200" dirty="0"/>
            <a:t>The study aims to</a:t>
          </a:r>
          <a:r>
            <a:rPr lang="en-IN" sz="2800" b="1" kern="1200" dirty="0"/>
            <a:t> predict a growth in number of cybercrime cases across India in year 2020 based on historical data from 2016-19 using </a:t>
          </a:r>
          <a:r>
            <a:rPr lang="en-IN" sz="2800" b="1" kern="1200" dirty="0" err="1"/>
            <a:t>spatio</a:t>
          </a:r>
          <a:r>
            <a:rPr lang="en-IN" sz="2800" b="1" kern="1200" dirty="0"/>
            <a:t>-temporal maps to visualise and further analyse the significant changes.</a:t>
          </a:r>
        </a:p>
      </dsp:txBody>
      <dsp:txXfrm>
        <a:off x="3838889" y="838339"/>
        <a:ext cx="8157639" cy="2390850"/>
      </dsp:txXfrm>
    </dsp:sp>
    <dsp:sp modelId="{1CEBC7E2-3A6A-4522-9270-6F63EE08A700}">
      <dsp:nvSpPr>
        <dsp:cNvPr id="0" name=""/>
        <dsp:cNvSpPr/>
      </dsp:nvSpPr>
      <dsp:spPr>
        <a:xfrm>
          <a:off x="0" y="4077889"/>
          <a:ext cx="2999132" cy="910800"/>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327152" tIns="116840" rIns="327152" bIns="116840" numCol="1" spcCol="1270" anchor="ctr" anchorCtr="0">
          <a:noAutofit/>
        </a:bodyPr>
        <a:lstStyle/>
        <a:p>
          <a:pPr marL="0" lvl="0" indent="0" algn="ctr" defTabSz="2044700">
            <a:lnSpc>
              <a:spcPct val="90000"/>
            </a:lnSpc>
            <a:spcBef>
              <a:spcPct val="0"/>
            </a:spcBef>
            <a:spcAft>
              <a:spcPct val="35000"/>
            </a:spcAft>
            <a:buNone/>
          </a:pPr>
          <a:r>
            <a:rPr lang="en-IN" sz="4600" b="1" kern="1200" dirty="0"/>
            <a:t>PURPOSE</a:t>
          </a:r>
        </a:p>
      </dsp:txBody>
      <dsp:txXfrm>
        <a:off x="0" y="4077889"/>
        <a:ext cx="2999132" cy="910800"/>
      </dsp:txXfrm>
    </dsp:sp>
    <dsp:sp modelId="{B349E30D-475E-4C1A-91F1-D0637339FE25}">
      <dsp:nvSpPr>
        <dsp:cNvPr id="0" name=""/>
        <dsp:cNvSpPr/>
      </dsp:nvSpPr>
      <dsp:spPr>
        <a:xfrm>
          <a:off x="2999132" y="3394790"/>
          <a:ext cx="599826" cy="2277000"/>
        </a:xfrm>
        <a:prstGeom prst="leftBrace">
          <a:avLst>
            <a:gd name="adj1" fmla="val 35000"/>
            <a:gd name="adj2" fmla="val 50000"/>
          </a:avLst>
        </a:prstGeom>
        <a:noFill/>
        <a:ln w="12700" cap="flat" cmpd="sng" algn="ctr">
          <a:solidFill>
            <a:schemeClr val="dk1">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76D1283-16F2-4E94-B867-A182D1D3CCE0}">
      <dsp:nvSpPr>
        <dsp:cNvPr id="0" name=""/>
        <dsp:cNvSpPr/>
      </dsp:nvSpPr>
      <dsp:spPr>
        <a:xfrm>
          <a:off x="3838889" y="3394790"/>
          <a:ext cx="8157639" cy="227700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285750" lvl="1" indent="-285750" algn="l" defTabSz="1244600">
            <a:lnSpc>
              <a:spcPct val="90000"/>
            </a:lnSpc>
            <a:spcBef>
              <a:spcPct val="0"/>
            </a:spcBef>
            <a:spcAft>
              <a:spcPct val="15000"/>
            </a:spcAft>
            <a:buChar char="•"/>
          </a:pPr>
          <a:r>
            <a:rPr lang="en-IN" sz="2800" b="1" kern="1200" dirty="0"/>
            <a:t>The study can help understand the role of GIS in crime analysis, ultimately benefitting the humankind in long run.</a:t>
          </a:r>
        </a:p>
        <a:p>
          <a:pPr marL="285750" lvl="1" indent="-285750" algn="l" defTabSz="1244600">
            <a:lnSpc>
              <a:spcPct val="90000"/>
            </a:lnSpc>
            <a:spcBef>
              <a:spcPct val="0"/>
            </a:spcBef>
            <a:spcAft>
              <a:spcPct val="15000"/>
            </a:spcAft>
            <a:buChar char="•"/>
          </a:pPr>
          <a:r>
            <a:rPr lang="en-US" sz="2800" b="1" kern="1200" dirty="0"/>
            <a:t>There is a felt need for the fullest application of GIS technology in law enforcement agencies</a:t>
          </a:r>
          <a:endParaRPr lang="en-IN" sz="2800" b="1" kern="1200" dirty="0"/>
        </a:p>
      </dsp:txBody>
      <dsp:txXfrm>
        <a:off x="3838889" y="3394790"/>
        <a:ext cx="8157639" cy="2277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3F932-166E-44A4-A2D1-4EBA0EF1F2DA}">
      <dsp:nvSpPr>
        <dsp:cNvPr id="0" name=""/>
        <dsp:cNvSpPr/>
      </dsp:nvSpPr>
      <dsp:spPr>
        <a:xfrm>
          <a:off x="4620" y="1642348"/>
          <a:ext cx="2587286" cy="2133970"/>
        </a:xfrm>
        <a:prstGeom prst="roundRect">
          <a:avLst>
            <a:gd name="adj" fmla="val 10000"/>
          </a:avLst>
        </a:prstGeom>
        <a:solidFill>
          <a:schemeClr val="bg1">
            <a:alpha val="9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IN" sz="1900" b="0" kern="1200" cap="none" spc="0" dirty="0">
              <a:ln w="0"/>
              <a:solidFill>
                <a:schemeClr val="tx1"/>
              </a:solidFill>
              <a:effectLst>
                <a:outerShdw blurRad="38100" dist="19050" dir="2700000" algn="tl" rotWithShape="0">
                  <a:schemeClr val="dk1">
                    <a:alpha val="40000"/>
                  </a:schemeClr>
                </a:outerShdw>
              </a:effectLst>
            </a:rPr>
            <a:t>Cybercrime data 2016 – 2019</a:t>
          </a:r>
          <a:endParaRPr lang="en-IN" sz="1900" b="0" kern="1200" dirty="0">
            <a:ln>
              <a:solidFill>
                <a:schemeClr val="tx1"/>
              </a:solidFill>
            </a:ln>
            <a:solidFill>
              <a:schemeClr val="tx1"/>
            </a:solidFill>
          </a:endParaRPr>
        </a:p>
        <a:p>
          <a:pPr marL="171450" lvl="1" indent="-171450" algn="l" defTabSz="844550">
            <a:lnSpc>
              <a:spcPct val="90000"/>
            </a:lnSpc>
            <a:spcBef>
              <a:spcPct val="0"/>
            </a:spcBef>
            <a:spcAft>
              <a:spcPct val="15000"/>
            </a:spcAft>
            <a:buChar char="•"/>
          </a:pPr>
          <a:r>
            <a:rPr lang="en-IN" sz="1900" b="0" kern="1200" cap="none" spc="0" dirty="0">
              <a:ln w="0"/>
              <a:solidFill>
                <a:schemeClr val="tx1"/>
              </a:solidFill>
              <a:effectLst>
                <a:outerShdw blurRad="38100" dist="19050" dir="2700000" algn="tl" rotWithShape="0">
                  <a:schemeClr val="dk1">
                    <a:alpha val="40000"/>
                  </a:schemeClr>
                </a:outerShdw>
              </a:effectLst>
            </a:rPr>
            <a:t>India administrative shapefile </a:t>
          </a:r>
          <a:endParaRPr lang="en-IN" sz="1900" b="0" kern="1200" dirty="0">
            <a:ln>
              <a:solidFill>
                <a:schemeClr val="tx1"/>
              </a:solidFill>
            </a:ln>
            <a:solidFill>
              <a:schemeClr val="tx1"/>
            </a:solidFill>
          </a:endParaRPr>
        </a:p>
        <a:p>
          <a:pPr marL="171450" lvl="1" indent="-171450" algn="l" defTabSz="844550">
            <a:lnSpc>
              <a:spcPct val="90000"/>
            </a:lnSpc>
            <a:spcBef>
              <a:spcPct val="0"/>
            </a:spcBef>
            <a:spcAft>
              <a:spcPct val="15000"/>
            </a:spcAft>
            <a:buChar char="•"/>
          </a:pPr>
          <a:endParaRPr lang="en-IN" sz="1900" b="0" kern="1200" dirty="0">
            <a:ln>
              <a:solidFill>
                <a:schemeClr val="tx1"/>
              </a:solidFill>
            </a:ln>
            <a:solidFill>
              <a:schemeClr val="tx1"/>
            </a:solidFill>
          </a:endParaRPr>
        </a:p>
      </dsp:txBody>
      <dsp:txXfrm>
        <a:off x="53729" y="1691457"/>
        <a:ext cx="2489068" cy="1578473"/>
      </dsp:txXfrm>
    </dsp:sp>
    <dsp:sp modelId="{44748AA4-E9B7-45FB-804F-7C692F67B3A1}">
      <dsp:nvSpPr>
        <dsp:cNvPr id="0" name=""/>
        <dsp:cNvSpPr/>
      </dsp:nvSpPr>
      <dsp:spPr>
        <a:xfrm>
          <a:off x="1474133" y="2206352"/>
          <a:ext cx="2770924" cy="2770924"/>
        </a:xfrm>
        <a:prstGeom prst="leftCircularArrow">
          <a:avLst>
            <a:gd name="adj1" fmla="val 2859"/>
            <a:gd name="adj2" fmla="val 349424"/>
            <a:gd name="adj3" fmla="val 2124935"/>
            <a:gd name="adj4" fmla="val 9024489"/>
            <a:gd name="adj5" fmla="val 3336"/>
          </a:avLst>
        </a:prstGeom>
        <a:gradFill rotWithShape="0">
          <a:gsLst>
            <a:gs pos="0">
              <a:schemeClr val="dk1">
                <a:tint val="60000"/>
                <a:hueOff val="0"/>
                <a:satOff val="0"/>
                <a:lumOff val="0"/>
                <a:alphaOff val="0"/>
                <a:satMod val="103000"/>
                <a:lumMod val="102000"/>
                <a:tint val="94000"/>
              </a:schemeClr>
            </a:gs>
            <a:gs pos="50000">
              <a:schemeClr val="dk1">
                <a:tint val="60000"/>
                <a:hueOff val="0"/>
                <a:satOff val="0"/>
                <a:lumOff val="0"/>
                <a:alphaOff val="0"/>
                <a:satMod val="110000"/>
                <a:lumMod val="100000"/>
                <a:shade val="100000"/>
              </a:schemeClr>
            </a:gs>
            <a:gs pos="100000">
              <a:schemeClr val="dk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64C732E-52CF-4A7E-8D80-4C4D655D7840}">
      <dsp:nvSpPr>
        <dsp:cNvPr id="0" name=""/>
        <dsp:cNvSpPr/>
      </dsp:nvSpPr>
      <dsp:spPr>
        <a:xfrm>
          <a:off x="579573" y="3319039"/>
          <a:ext cx="2299810" cy="9145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IN" sz="2800" kern="1200" dirty="0"/>
            <a:t>Data Collection</a:t>
          </a:r>
        </a:p>
      </dsp:txBody>
      <dsp:txXfrm>
        <a:off x="606359" y="3345825"/>
        <a:ext cx="2246238" cy="860986"/>
      </dsp:txXfrm>
    </dsp:sp>
    <dsp:sp modelId="{E189EFEC-B6AA-455F-AC48-50FC5651D137}">
      <dsp:nvSpPr>
        <dsp:cNvPr id="0" name=""/>
        <dsp:cNvSpPr/>
      </dsp:nvSpPr>
      <dsp:spPr>
        <a:xfrm>
          <a:off x="3256648" y="1642348"/>
          <a:ext cx="2587286" cy="2133970"/>
        </a:xfrm>
        <a:prstGeom prst="roundRect">
          <a:avLst>
            <a:gd name="adj" fmla="val 10000"/>
          </a:avLst>
        </a:prstGeom>
        <a:solidFill>
          <a:schemeClr val="bg1"/>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r>
            <a:rPr lang="en-IN" sz="1900" b="0" kern="1200" cap="none" spc="0" dirty="0">
              <a:ln w="0"/>
              <a:solidFill>
                <a:schemeClr val="tx1"/>
              </a:solidFill>
              <a:effectLst>
                <a:outerShdw blurRad="38100" dist="19050" dir="2700000" algn="tl" rotWithShape="0">
                  <a:schemeClr val="dk1">
                    <a:alpha val="40000"/>
                  </a:schemeClr>
                </a:outerShdw>
              </a:effectLst>
            </a:rPr>
            <a:t>Calculation of Forecast values using Exponential Triple Smoothening Method </a:t>
          </a:r>
          <a:endParaRPr lang="en-IN" sz="1900" b="0" kern="1200" dirty="0"/>
        </a:p>
        <a:p>
          <a:pPr marL="171450" lvl="1" indent="-171450" algn="l" defTabSz="844550">
            <a:lnSpc>
              <a:spcPct val="90000"/>
            </a:lnSpc>
            <a:spcBef>
              <a:spcPct val="0"/>
            </a:spcBef>
            <a:spcAft>
              <a:spcPct val="15000"/>
            </a:spcAft>
            <a:buChar char="•"/>
          </a:pPr>
          <a:r>
            <a:rPr lang="en-IN" sz="1900" b="0" kern="1200" dirty="0">
              <a:solidFill>
                <a:schemeClr val="tx1"/>
              </a:solidFill>
            </a:rPr>
            <a:t>Preparation of graphs</a:t>
          </a:r>
        </a:p>
      </dsp:txBody>
      <dsp:txXfrm>
        <a:off x="3305757" y="2148736"/>
        <a:ext cx="2489068" cy="1578473"/>
      </dsp:txXfrm>
    </dsp:sp>
    <dsp:sp modelId="{20DFE313-0DDC-483C-AF7B-900EA104091F}">
      <dsp:nvSpPr>
        <dsp:cNvPr id="0" name=""/>
        <dsp:cNvSpPr/>
      </dsp:nvSpPr>
      <dsp:spPr>
        <a:xfrm>
          <a:off x="4704600" y="357718"/>
          <a:ext cx="3101522" cy="3101522"/>
        </a:xfrm>
        <a:prstGeom prst="circularArrow">
          <a:avLst>
            <a:gd name="adj1" fmla="val 2554"/>
            <a:gd name="adj2" fmla="val 309968"/>
            <a:gd name="adj3" fmla="val 19514521"/>
            <a:gd name="adj4" fmla="val 12575511"/>
            <a:gd name="adj5" fmla="val 2980"/>
          </a:avLst>
        </a:prstGeom>
        <a:gradFill rotWithShape="0">
          <a:gsLst>
            <a:gs pos="0">
              <a:schemeClr val="dk1">
                <a:tint val="60000"/>
                <a:hueOff val="0"/>
                <a:satOff val="0"/>
                <a:lumOff val="0"/>
                <a:alphaOff val="0"/>
                <a:satMod val="103000"/>
                <a:lumMod val="102000"/>
                <a:tint val="94000"/>
              </a:schemeClr>
            </a:gs>
            <a:gs pos="50000">
              <a:schemeClr val="dk1">
                <a:tint val="60000"/>
                <a:hueOff val="0"/>
                <a:satOff val="0"/>
                <a:lumOff val="0"/>
                <a:alphaOff val="0"/>
                <a:satMod val="110000"/>
                <a:lumMod val="100000"/>
                <a:shade val="100000"/>
              </a:schemeClr>
            </a:gs>
            <a:gs pos="100000">
              <a:schemeClr val="dk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209176A-FE5F-428C-9E17-17BC149F0C16}">
      <dsp:nvSpPr>
        <dsp:cNvPr id="0" name=""/>
        <dsp:cNvSpPr/>
      </dsp:nvSpPr>
      <dsp:spPr>
        <a:xfrm>
          <a:off x="3831601" y="1185068"/>
          <a:ext cx="2299810" cy="9145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IN" sz="2800" kern="1200" dirty="0"/>
            <a:t>2020 Forecast</a:t>
          </a:r>
        </a:p>
      </dsp:txBody>
      <dsp:txXfrm>
        <a:off x="3858387" y="1211854"/>
        <a:ext cx="2246238" cy="860986"/>
      </dsp:txXfrm>
    </dsp:sp>
    <dsp:sp modelId="{FBD6BDE2-8F76-40A7-8FDD-73D7A4B81ADA}">
      <dsp:nvSpPr>
        <dsp:cNvPr id="0" name=""/>
        <dsp:cNvSpPr/>
      </dsp:nvSpPr>
      <dsp:spPr>
        <a:xfrm>
          <a:off x="6508675" y="1642348"/>
          <a:ext cx="2587286" cy="2133970"/>
        </a:xfrm>
        <a:prstGeom prst="roundRect">
          <a:avLst>
            <a:gd name="adj" fmla="val 10000"/>
          </a:avLst>
        </a:prstGeom>
        <a:solidFill>
          <a:schemeClr val="bg1">
            <a:alpha val="9000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6195" tIns="36195" rIns="36195" bIns="36195" numCol="1" spcCol="1270" anchor="t" anchorCtr="0">
          <a:noAutofit/>
        </a:bodyPr>
        <a:lstStyle/>
        <a:p>
          <a:pPr marL="171450" lvl="1" indent="-171450" algn="l" defTabSz="844550">
            <a:lnSpc>
              <a:spcPct val="90000"/>
            </a:lnSpc>
            <a:spcBef>
              <a:spcPct val="0"/>
            </a:spcBef>
            <a:spcAft>
              <a:spcPct val="15000"/>
            </a:spcAft>
            <a:buChar char="•"/>
          </a:pPr>
          <a:endParaRPr lang="en-IN" sz="1900" kern="1200" dirty="0"/>
        </a:p>
        <a:p>
          <a:pPr marL="171450" lvl="1" indent="-171450" algn="l" defTabSz="844550">
            <a:lnSpc>
              <a:spcPct val="90000"/>
            </a:lnSpc>
            <a:spcBef>
              <a:spcPct val="0"/>
            </a:spcBef>
            <a:spcAft>
              <a:spcPct val="15000"/>
            </a:spcAft>
            <a:buChar char="•"/>
          </a:pPr>
          <a:r>
            <a:rPr lang="en-IN" sz="1900" b="0" kern="1200" cap="none" spc="0" dirty="0">
              <a:ln w="0"/>
              <a:solidFill>
                <a:schemeClr val="tx1"/>
              </a:solidFill>
              <a:effectLst>
                <a:outerShdw blurRad="38100" dist="19050" dir="2700000" algn="tl" rotWithShape="0">
                  <a:schemeClr val="dk1">
                    <a:alpha val="40000"/>
                  </a:schemeClr>
                </a:outerShdw>
              </a:effectLst>
            </a:rPr>
            <a:t>IDW Interpolation analysis </a:t>
          </a:r>
        </a:p>
        <a:p>
          <a:pPr marL="171450" lvl="1" indent="-171450" algn="l" defTabSz="844550">
            <a:lnSpc>
              <a:spcPct val="90000"/>
            </a:lnSpc>
            <a:spcBef>
              <a:spcPct val="0"/>
            </a:spcBef>
            <a:spcAft>
              <a:spcPct val="15000"/>
            </a:spcAft>
            <a:buChar char="•"/>
          </a:pPr>
          <a:r>
            <a:rPr lang="en-IN" sz="1900" b="0" kern="1200" cap="none" spc="0" dirty="0">
              <a:ln w="0"/>
              <a:solidFill>
                <a:schemeClr val="tx1"/>
              </a:solidFill>
              <a:effectLst>
                <a:outerShdw blurRad="38100" dist="19050" dir="2700000" algn="tl" rotWithShape="0">
                  <a:schemeClr val="dk1">
                    <a:alpha val="40000"/>
                  </a:schemeClr>
                </a:outerShdw>
              </a:effectLst>
            </a:rPr>
            <a:t>Interpolated GIS maps generation</a:t>
          </a:r>
        </a:p>
      </dsp:txBody>
      <dsp:txXfrm>
        <a:off x="6557784" y="1691457"/>
        <a:ext cx="2489068" cy="1578473"/>
      </dsp:txXfrm>
    </dsp:sp>
    <dsp:sp modelId="{3A2AC57B-E018-4A7D-9CBE-69344B7F940C}">
      <dsp:nvSpPr>
        <dsp:cNvPr id="0" name=""/>
        <dsp:cNvSpPr/>
      </dsp:nvSpPr>
      <dsp:spPr>
        <a:xfrm>
          <a:off x="7083628" y="3319039"/>
          <a:ext cx="2299810" cy="914558"/>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IN" sz="2800" kern="1200" dirty="0"/>
            <a:t>IDW Analysis</a:t>
          </a:r>
        </a:p>
      </dsp:txBody>
      <dsp:txXfrm>
        <a:off x="7110414" y="3345825"/>
        <a:ext cx="2246238" cy="8609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E5213C-8D0B-4EF1-AB0B-DF2BC5A9A976}">
      <dsp:nvSpPr>
        <dsp:cNvPr id="0" name=""/>
        <dsp:cNvSpPr/>
      </dsp:nvSpPr>
      <dsp:spPr>
        <a:xfrm>
          <a:off x="0" y="0"/>
          <a:ext cx="3682926" cy="2301829"/>
        </a:xfrm>
        <a:prstGeom prst="swooshArrow">
          <a:avLst>
            <a:gd name="adj1" fmla="val 25000"/>
            <a:gd name="adj2" fmla="val 25000"/>
          </a:avLst>
        </a:prstGeom>
        <a:solidFill>
          <a:schemeClr val="dk1">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31D909DA-803D-4AA7-9F3F-B5B67263E031}">
      <dsp:nvSpPr>
        <dsp:cNvPr id="0" name=""/>
        <dsp:cNvSpPr/>
      </dsp:nvSpPr>
      <dsp:spPr>
        <a:xfrm>
          <a:off x="3122329" y="420940"/>
          <a:ext cx="272536" cy="27253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18A344F-57D2-443C-9AB9-FBB58AC170BA}">
      <dsp:nvSpPr>
        <dsp:cNvPr id="0" name=""/>
        <dsp:cNvSpPr/>
      </dsp:nvSpPr>
      <dsp:spPr>
        <a:xfrm>
          <a:off x="2040937" y="1308510"/>
          <a:ext cx="469249" cy="188510"/>
        </a:xfrm>
        <a:prstGeom prst="round2DiagRect">
          <a:avLst/>
        </a:prstGeom>
        <a:solidFill>
          <a:schemeClr val="bg1"/>
        </a:solid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0" tIns="0" rIns="144411" bIns="0" numCol="1" spcCol="1270" anchor="ctr" anchorCtr="0">
          <a:noAutofit/>
        </a:bodyPr>
        <a:lstStyle/>
        <a:p>
          <a:pPr marL="0" lvl="0" indent="0" algn="ctr" defTabSz="533400">
            <a:lnSpc>
              <a:spcPct val="90000"/>
            </a:lnSpc>
            <a:spcBef>
              <a:spcPct val="0"/>
            </a:spcBef>
            <a:spcAft>
              <a:spcPct val="35000"/>
            </a:spcAft>
            <a:buNone/>
          </a:pPr>
          <a:endParaRPr lang="en-IN" sz="1200" b="1" kern="1200" dirty="0"/>
        </a:p>
      </dsp:txBody>
      <dsp:txXfrm>
        <a:off x="2050139" y="1317712"/>
        <a:ext cx="450845" cy="17010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11/12/2020</a:t>
            </a:fld>
            <a:endParaRPr lang="en-US" dirty="0"/>
          </a:p>
        </p:txBody>
      </p:sp>
      <p:sp>
        <p:nvSpPr>
          <p:cNvPr id="5" name="Footer Placeholder 4"/>
          <p:cNvSpPr>
            <a:spLocks noGrp="1"/>
          </p:cNvSpPr>
          <p:nvPr>
            <p:ph type="ftr" sz="quarter" idx="11"/>
          </p:nvPr>
        </p:nvSpPr>
        <p:spPr/>
        <p:txBody>
          <a:bodyPr/>
          <a:lstStyle/>
          <a:p>
            <a:endParaRPr lang="en-US" dirty="0">
              <a:solidFill>
                <a:schemeClr val="bg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68998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11/12/2020</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691223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11/12/2020</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927110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11/12/2020</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538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11/12/2020</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081953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11/12/2020</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7543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11/12/2020</a:t>
            </a:fld>
            <a:endParaRPr lang="en-US" dirty="0"/>
          </a:p>
        </p:txBody>
      </p:sp>
      <p:sp>
        <p:nvSpPr>
          <p:cNvPr id="8" name="Footer Placeholder 7"/>
          <p:cNvSpPr>
            <a:spLocks noGrp="1"/>
          </p:cNvSpPr>
          <p:nvPr>
            <p:ph type="ftr" sz="quarter" idx="11"/>
          </p:nvPr>
        </p:nvSpPr>
        <p:spPr/>
        <p:txBody>
          <a:body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970592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11/12/2020</a:t>
            </a:fld>
            <a:endParaRPr lang="en-US" dirty="0"/>
          </a:p>
        </p:txBody>
      </p:sp>
      <p:sp>
        <p:nvSpPr>
          <p:cNvPr id="4" name="Footer Placeholder 3"/>
          <p:cNvSpPr>
            <a:spLocks noGrp="1"/>
          </p:cNvSpPr>
          <p:nvPr>
            <p:ph type="ftr" sz="quarter" idx="11"/>
          </p:nvPr>
        </p:nvSpPr>
        <p:spPr/>
        <p:txBody>
          <a:bodyPr/>
          <a:lstStyle/>
          <a:p>
            <a:endParaRPr lang="en-US" dirty="0">
              <a:solidFill>
                <a:schemeClr val="tx1"/>
              </a:solidFill>
            </a:endParaRPr>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732757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A37D6D71-8B28-4ED6-B932-04B197003D23}" type="datetimeFigureOut">
              <a:rPr lang="en-US" smtClean="0"/>
              <a:pPr algn="r"/>
              <a:t>11/12/2020</a:t>
            </a:fld>
            <a:endParaRPr lang="en-US" dirty="0"/>
          </a:p>
        </p:txBody>
      </p:sp>
      <p:sp>
        <p:nvSpPr>
          <p:cNvPr id="3" name="Footer Placeholder 2"/>
          <p:cNvSpPr>
            <a:spLocks noGrp="1"/>
          </p:cNvSpPr>
          <p:nvPr>
            <p:ph type="ftr" sz="quarter" idx="11"/>
          </p:nvPr>
        </p:nvSpPr>
        <p:spPr/>
        <p:txBody>
          <a:bodyPr/>
          <a:lstStyle/>
          <a:p>
            <a:endParaRPr lang="en-US" dirty="0">
              <a:solidFill>
                <a:schemeClr val="tx1"/>
              </a:solidFill>
            </a:endParaRPr>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24239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11/12/2020</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793071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11/12/2020</a:t>
            </a:fld>
            <a:endParaRPr lang="en-US" dirty="0"/>
          </a:p>
        </p:txBody>
      </p:sp>
      <p:sp>
        <p:nvSpPr>
          <p:cNvPr id="6" name="Footer Placeholder 5"/>
          <p:cNvSpPr>
            <a:spLocks noGrp="1"/>
          </p:cNvSpPr>
          <p:nvPr>
            <p:ph type="ftr" sz="quarter" idx="11"/>
          </p:nvPr>
        </p:nvSpPr>
        <p:spPr/>
        <p:txBody>
          <a:bodyPr/>
          <a:lstStyle/>
          <a:p>
            <a:endParaRPr lang="en-US" dirty="0">
              <a:effectLst>
                <a:outerShdw blurRad="50800" dist="38100" dir="2700000" algn="tl" rotWithShape="0">
                  <a:prstClr val="black">
                    <a:alpha val="43000"/>
                  </a:prstClr>
                </a:outerShdw>
              </a:effectLst>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179089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A37D6D71-8B28-4ED6-B932-04B197003D23}" type="datetimeFigureOut">
              <a:rPr lang="en-US" smtClean="0"/>
              <a:pPr algn="r"/>
              <a:t>11/12/2020</a:t>
            </a:fld>
            <a:endParaRPr lang="en-US" spc="5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pc="5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328902081"/>
      </p:ext>
    </p:extLst>
  </p:cSld>
  <p:clrMap bg1="dk1" tx1="lt1" bg2="dk2" tx2="lt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3.png"/><Relationship Id="rId7" Type="http://schemas.openxmlformats.org/officeDocument/2006/relationships/diagramQuickStyle" Target="../diagrams/quickStyle4.xml"/><Relationship Id="rId2" Type="http://schemas.openxmlformats.org/officeDocument/2006/relationships/image" Target="../media/image3.jpg"/><Relationship Id="rId1" Type="http://schemas.openxmlformats.org/officeDocument/2006/relationships/slideLayout" Target="../slideLayouts/slideLayout9.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9.pn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00708EFA-6E1E-4ED2-898B-B3D22B21C071}"/>
              </a:ext>
            </a:extLst>
          </p:cNvPr>
          <p:cNvPicPr>
            <a:picLocks noGrp="1" noChangeAspect="1"/>
          </p:cNvPicPr>
          <p:nvPr>
            <p:ph idx="1"/>
          </p:nvPr>
        </p:nvPicPr>
        <p:blipFill rotWithShape="1">
          <a:blip r:embed="rId2"/>
          <a:srcRect l="11111"/>
          <a:stretch/>
        </p:blipFill>
        <p:spPr>
          <a:xfrm>
            <a:off x="311425" y="324176"/>
            <a:ext cx="11569148" cy="6209648"/>
          </a:xfrm>
          <a:prstGeom prst="rect">
            <a:avLst/>
          </a:prstGeom>
        </p:spPr>
      </p:pic>
      <p:sp>
        <p:nvSpPr>
          <p:cNvPr id="72" name="Rectangle 7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itle 9">
            <a:extLst>
              <a:ext uri="{FF2B5EF4-FFF2-40B4-BE49-F238E27FC236}">
                <a16:creationId xmlns:a16="http://schemas.microsoft.com/office/drawing/2014/main" id="{ABB062E9-5FD4-4605-98DC-645CB6C1F873}"/>
              </a:ext>
            </a:extLst>
          </p:cNvPr>
          <p:cNvSpPr>
            <a:spLocks noGrp="1"/>
          </p:cNvSpPr>
          <p:nvPr>
            <p:ph type="title"/>
          </p:nvPr>
        </p:nvSpPr>
        <p:spPr>
          <a:xfrm>
            <a:off x="1188720" y="4100043"/>
            <a:ext cx="10058400" cy="1543208"/>
          </a:xfrm>
          <a:solidFill>
            <a:schemeClr val="bg1"/>
          </a:solidFill>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effectLst/>
              </a:rPr>
              <a:t>Spatio-Temporal prediction of sharp increase of cybercrime in India</a:t>
            </a:r>
            <a:endParaRPr lang="en-US" sz="5200" b="1" dirty="0"/>
          </a:p>
        </p:txBody>
      </p:sp>
      <p:sp>
        <p:nvSpPr>
          <p:cNvPr id="32" name="Rectangle 31">
            <a:extLst>
              <a:ext uri="{FF2B5EF4-FFF2-40B4-BE49-F238E27FC236}">
                <a16:creationId xmlns:a16="http://schemas.microsoft.com/office/drawing/2014/main" id="{F0539DAA-274B-494B-986C-4C537A283F23}"/>
              </a:ext>
            </a:extLst>
          </p:cNvPr>
          <p:cNvSpPr/>
          <p:nvPr/>
        </p:nvSpPr>
        <p:spPr>
          <a:xfrm>
            <a:off x="4282771" y="5706450"/>
            <a:ext cx="3870297" cy="7845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b="1" dirty="0"/>
              <a:t>Urvee Patel</a:t>
            </a:r>
          </a:p>
          <a:p>
            <a:pPr algn="ctr"/>
            <a:r>
              <a:rPr lang="en-IN" sz="2400" b="1" dirty="0"/>
              <a:t>N.N. Salghuna</a:t>
            </a:r>
          </a:p>
        </p:txBody>
      </p:sp>
      <p:pic>
        <p:nvPicPr>
          <p:cNvPr id="38" name="Picture 37">
            <a:extLst>
              <a:ext uri="{FF2B5EF4-FFF2-40B4-BE49-F238E27FC236}">
                <a16:creationId xmlns:a16="http://schemas.microsoft.com/office/drawing/2014/main" id="{E8A96C91-26CC-4B21-AE64-06ADF18D8145}"/>
              </a:ext>
            </a:extLst>
          </p:cNvPr>
          <p:cNvPicPr>
            <a:picLocks noChangeAspect="1"/>
          </p:cNvPicPr>
          <p:nvPr/>
        </p:nvPicPr>
        <p:blipFill>
          <a:blip r:embed="rId3"/>
          <a:stretch>
            <a:fillRect/>
          </a:stretch>
        </p:blipFill>
        <p:spPr>
          <a:xfrm>
            <a:off x="10746907" y="5905888"/>
            <a:ext cx="961363" cy="678609"/>
          </a:xfrm>
          <a:prstGeom prst="rect">
            <a:avLst/>
          </a:prstGeom>
        </p:spPr>
      </p:pic>
      <p:sp>
        <p:nvSpPr>
          <p:cNvPr id="2" name="Rectangle 1">
            <a:extLst>
              <a:ext uri="{FF2B5EF4-FFF2-40B4-BE49-F238E27FC236}">
                <a16:creationId xmlns:a16="http://schemas.microsoft.com/office/drawing/2014/main" id="{27CEE411-FF1C-424D-BFE7-455F55AB5E19}"/>
              </a:ext>
            </a:extLst>
          </p:cNvPr>
          <p:cNvSpPr/>
          <p:nvPr/>
        </p:nvSpPr>
        <p:spPr>
          <a:xfrm>
            <a:off x="4360217" y="416560"/>
            <a:ext cx="3457903" cy="5147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t>A Modern Crime of Digital Era</a:t>
            </a:r>
            <a:endParaRPr lang="en-IN" sz="2000" b="1" dirty="0"/>
          </a:p>
        </p:txBody>
      </p:sp>
    </p:spTree>
    <p:extLst>
      <p:ext uri="{BB962C8B-B14F-4D97-AF65-F5344CB8AC3E}">
        <p14:creationId xmlns:p14="http://schemas.microsoft.com/office/powerpoint/2010/main" val="1494884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413" r="14413"/>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77A9E9AA-E15A-4728-9847-2E573E0ECFA7}"/>
              </a:ext>
            </a:extLst>
          </p:cNvPr>
          <p:cNvSpPr>
            <a:spLocks noGrp="1"/>
          </p:cNvSpPr>
          <p:nvPr>
            <p:ph type="body" sz="half" idx="2"/>
          </p:nvPr>
        </p:nvSpPr>
        <p:spPr>
          <a:xfrm>
            <a:off x="8714620" y="4638040"/>
            <a:ext cx="3326770" cy="1671320"/>
          </a:xfrm>
          <a:solidFill>
            <a:schemeClr val="bg1"/>
          </a:solidFill>
        </p:spPr>
        <p:txBody>
          <a:bodyPr anchor="ctr">
            <a:normAutofit/>
          </a:bodyPr>
          <a:lstStyle/>
          <a:p>
            <a:pPr algn="ctr"/>
            <a:r>
              <a:rPr lang="en-IN" sz="2000" b="1" dirty="0"/>
              <a:t>Interpolated map for the year 2017 showing cybercrime values ranging from 0 to 4971</a:t>
            </a:r>
          </a:p>
        </p:txBody>
      </p:sp>
      <p:pic>
        <p:nvPicPr>
          <p:cNvPr id="5" name="Picture 4" descr="Diagram, map&#10;&#10;Description automatically generated">
            <a:extLst>
              <a:ext uri="{FF2B5EF4-FFF2-40B4-BE49-F238E27FC236}">
                <a16:creationId xmlns:a16="http://schemas.microsoft.com/office/drawing/2014/main" id="{41466ED1-917F-4F14-8F48-C659299DC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20" y="467360"/>
            <a:ext cx="8262791" cy="5842000"/>
          </a:xfrm>
          <a:prstGeom prst="rect">
            <a:avLst/>
          </a:prstGeom>
        </p:spPr>
      </p:pic>
      <p:sp>
        <p:nvSpPr>
          <p:cNvPr id="6" name="Rectangle 5">
            <a:extLst>
              <a:ext uri="{FF2B5EF4-FFF2-40B4-BE49-F238E27FC236}">
                <a16:creationId xmlns:a16="http://schemas.microsoft.com/office/drawing/2014/main" id="{0B617E1E-C5D3-4EEC-B13A-61E7F5527847}"/>
              </a:ext>
            </a:extLst>
          </p:cNvPr>
          <p:cNvSpPr/>
          <p:nvPr/>
        </p:nvSpPr>
        <p:spPr>
          <a:xfrm>
            <a:off x="8967990" y="437542"/>
            <a:ext cx="3073400" cy="40769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For the purpose of the study, total values were divided in 5 classes as follows:</a:t>
            </a:r>
          </a:p>
          <a:p>
            <a:pPr algn="ctr"/>
            <a:endParaRPr lang="en-IN" dirty="0"/>
          </a:p>
          <a:p>
            <a:pPr algn="ctr"/>
            <a:r>
              <a:rPr lang="en-IN" b="1" dirty="0"/>
              <a:t>0-500: Very Low</a:t>
            </a:r>
          </a:p>
          <a:p>
            <a:pPr algn="ctr"/>
            <a:endParaRPr lang="en-IN" b="1" dirty="0"/>
          </a:p>
          <a:p>
            <a:pPr algn="ctr"/>
            <a:r>
              <a:rPr lang="en-IN" b="1" dirty="0"/>
              <a:t>500-1500: Low</a:t>
            </a:r>
          </a:p>
          <a:p>
            <a:pPr algn="ctr"/>
            <a:endParaRPr lang="en-IN" b="1" dirty="0"/>
          </a:p>
          <a:p>
            <a:pPr algn="ctr"/>
            <a:r>
              <a:rPr lang="en-IN" b="1" dirty="0"/>
              <a:t>1500-5000: Moderate</a:t>
            </a:r>
          </a:p>
          <a:p>
            <a:pPr algn="ctr"/>
            <a:endParaRPr lang="en-IN" b="1" dirty="0"/>
          </a:p>
          <a:p>
            <a:pPr algn="ctr"/>
            <a:r>
              <a:rPr lang="en-IN" b="1" dirty="0"/>
              <a:t>5000-8000: High</a:t>
            </a:r>
          </a:p>
          <a:p>
            <a:pPr algn="ctr"/>
            <a:endParaRPr lang="en-IN" b="1" dirty="0"/>
          </a:p>
          <a:p>
            <a:pPr algn="ctr"/>
            <a:r>
              <a:rPr lang="en-IN" b="1" dirty="0"/>
              <a:t>Above 8000: Very High</a:t>
            </a:r>
          </a:p>
        </p:txBody>
      </p:sp>
    </p:spTree>
    <p:extLst>
      <p:ext uri="{BB962C8B-B14F-4D97-AF65-F5344CB8AC3E}">
        <p14:creationId xmlns:p14="http://schemas.microsoft.com/office/powerpoint/2010/main" val="414369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bg/>
                                          </p:spTgt>
                                        </p:tgtEl>
                                        <p:attrNameLst>
                                          <p:attrName>style.visibility</p:attrName>
                                        </p:attrNameLst>
                                      </p:cBhvr>
                                      <p:to>
                                        <p:strVal val="visible"/>
                                      </p:to>
                                    </p:set>
                                    <p:animEffect transition="in" filter="fade">
                                      <p:cBhvr>
                                        <p:cTn id="12" dur="500"/>
                                        <p:tgtEl>
                                          <p:spTgt spid="2">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413" r="14413"/>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77A9E9AA-E15A-4728-9847-2E573E0ECFA7}"/>
              </a:ext>
            </a:extLst>
          </p:cNvPr>
          <p:cNvSpPr>
            <a:spLocks noGrp="1"/>
          </p:cNvSpPr>
          <p:nvPr>
            <p:ph type="body" sz="half" idx="2"/>
          </p:nvPr>
        </p:nvSpPr>
        <p:spPr>
          <a:xfrm>
            <a:off x="188398" y="254000"/>
            <a:ext cx="3098906" cy="1671320"/>
          </a:xfrm>
          <a:solidFill>
            <a:schemeClr val="bg1"/>
          </a:solidFill>
        </p:spPr>
        <p:txBody>
          <a:bodyPr anchor="ctr">
            <a:normAutofit/>
          </a:bodyPr>
          <a:lstStyle/>
          <a:p>
            <a:pPr algn="ctr"/>
            <a:r>
              <a:rPr lang="en-IN" sz="2000" b="1" dirty="0"/>
              <a:t>Interpolated map for the year 2018 showing cyber crime values ranging from 0 to 6280</a:t>
            </a:r>
          </a:p>
        </p:txBody>
      </p:sp>
      <p:pic>
        <p:nvPicPr>
          <p:cNvPr id="5" name="Picture 4" descr="Diagram, map&#10;&#10;Description automatically generated">
            <a:extLst>
              <a:ext uri="{FF2B5EF4-FFF2-40B4-BE49-F238E27FC236}">
                <a16:creationId xmlns:a16="http://schemas.microsoft.com/office/drawing/2014/main" id="{4FF67901-BAFD-4B52-95D6-C521DF6B9F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2255" y="254000"/>
            <a:ext cx="8514794" cy="6192969"/>
          </a:xfrm>
          <a:prstGeom prst="rect">
            <a:avLst/>
          </a:prstGeom>
        </p:spPr>
      </p:pic>
      <p:sp>
        <p:nvSpPr>
          <p:cNvPr id="6" name="Rectangle 5">
            <a:extLst>
              <a:ext uri="{FF2B5EF4-FFF2-40B4-BE49-F238E27FC236}">
                <a16:creationId xmlns:a16="http://schemas.microsoft.com/office/drawing/2014/main" id="{9F6D6ACF-AA58-4518-A0D5-78A491A18AC5}"/>
              </a:ext>
            </a:extLst>
          </p:cNvPr>
          <p:cNvSpPr/>
          <p:nvPr/>
        </p:nvSpPr>
        <p:spPr>
          <a:xfrm>
            <a:off x="213904" y="2353207"/>
            <a:ext cx="3073400" cy="40769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For the purpose of the study, total values were divided in 5 classes as follows:</a:t>
            </a:r>
          </a:p>
          <a:p>
            <a:pPr algn="ctr"/>
            <a:endParaRPr lang="en-IN" dirty="0"/>
          </a:p>
          <a:p>
            <a:pPr algn="ctr"/>
            <a:r>
              <a:rPr lang="en-IN" b="1" dirty="0"/>
              <a:t>0-500: Very Low</a:t>
            </a:r>
          </a:p>
          <a:p>
            <a:pPr algn="ctr"/>
            <a:endParaRPr lang="en-IN" b="1" dirty="0"/>
          </a:p>
          <a:p>
            <a:pPr algn="ctr"/>
            <a:r>
              <a:rPr lang="en-IN" b="1" dirty="0"/>
              <a:t>500-1500: Low</a:t>
            </a:r>
          </a:p>
          <a:p>
            <a:pPr algn="ctr"/>
            <a:endParaRPr lang="en-IN" b="1" dirty="0"/>
          </a:p>
          <a:p>
            <a:pPr algn="ctr"/>
            <a:r>
              <a:rPr lang="en-IN" b="1" dirty="0"/>
              <a:t>1500-5000: Moderate</a:t>
            </a:r>
          </a:p>
          <a:p>
            <a:pPr algn="ctr"/>
            <a:endParaRPr lang="en-IN" b="1" dirty="0"/>
          </a:p>
          <a:p>
            <a:pPr algn="ctr"/>
            <a:r>
              <a:rPr lang="en-IN" b="1" dirty="0"/>
              <a:t>5000-8000: High</a:t>
            </a:r>
          </a:p>
          <a:p>
            <a:pPr algn="ctr"/>
            <a:endParaRPr lang="en-IN" b="1" dirty="0"/>
          </a:p>
          <a:p>
            <a:pPr algn="ctr"/>
            <a:r>
              <a:rPr lang="en-IN" b="1" dirty="0"/>
              <a:t>Above 8000: Very High</a:t>
            </a:r>
          </a:p>
        </p:txBody>
      </p:sp>
    </p:spTree>
    <p:extLst>
      <p:ext uri="{BB962C8B-B14F-4D97-AF65-F5344CB8AC3E}">
        <p14:creationId xmlns:p14="http://schemas.microsoft.com/office/powerpoint/2010/main" val="25775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413" r="14413"/>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77A9E9AA-E15A-4728-9847-2E573E0ECFA7}"/>
              </a:ext>
            </a:extLst>
          </p:cNvPr>
          <p:cNvSpPr>
            <a:spLocks noGrp="1"/>
          </p:cNvSpPr>
          <p:nvPr>
            <p:ph type="body" sz="half" idx="2"/>
          </p:nvPr>
        </p:nvSpPr>
        <p:spPr>
          <a:xfrm>
            <a:off x="9027163" y="5097436"/>
            <a:ext cx="3060238" cy="1554480"/>
          </a:xfrm>
          <a:solidFill>
            <a:schemeClr val="bg1"/>
          </a:solidFill>
        </p:spPr>
        <p:txBody>
          <a:bodyPr anchor="ctr">
            <a:normAutofit/>
          </a:bodyPr>
          <a:lstStyle/>
          <a:p>
            <a:pPr algn="ctr"/>
            <a:r>
              <a:rPr lang="en-IN" sz="2000" b="1" dirty="0"/>
              <a:t>Interpolated map for the year 2019 showing cybercrime values ranging from 0 to 11416</a:t>
            </a:r>
          </a:p>
        </p:txBody>
      </p:sp>
      <p:pic>
        <p:nvPicPr>
          <p:cNvPr id="5" name="Picture 4">
            <a:extLst>
              <a:ext uri="{FF2B5EF4-FFF2-40B4-BE49-F238E27FC236}">
                <a16:creationId xmlns:a16="http://schemas.microsoft.com/office/drawing/2014/main" id="{FFB3162C-9EDC-48D4-BA98-402B3F5BB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51" y="314022"/>
            <a:ext cx="8472871" cy="6229956"/>
          </a:xfrm>
          <a:prstGeom prst="rect">
            <a:avLst/>
          </a:prstGeom>
        </p:spPr>
      </p:pic>
      <p:sp>
        <p:nvSpPr>
          <p:cNvPr id="6" name="Rectangle 5">
            <a:extLst>
              <a:ext uri="{FF2B5EF4-FFF2-40B4-BE49-F238E27FC236}">
                <a16:creationId xmlns:a16="http://schemas.microsoft.com/office/drawing/2014/main" id="{B8B70AD1-81D6-48EE-BEFC-1DA2A638BD4F}"/>
              </a:ext>
            </a:extLst>
          </p:cNvPr>
          <p:cNvSpPr/>
          <p:nvPr/>
        </p:nvSpPr>
        <p:spPr>
          <a:xfrm>
            <a:off x="8924549" y="639601"/>
            <a:ext cx="3073400" cy="40769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For the purpose of the study, total values were divided in 5 classes as follows:</a:t>
            </a:r>
          </a:p>
          <a:p>
            <a:pPr algn="ctr"/>
            <a:endParaRPr lang="en-IN" dirty="0"/>
          </a:p>
          <a:p>
            <a:pPr algn="ctr"/>
            <a:r>
              <a:rPr lang="en-IN" b="1" dirty="0"/>
              <a:t>0-500: Very Low</a:t>
            </a:r>
          </a:p>
          <a:p>
            <a:pPr algn="ctr"/>
            <a:endParaRPr lang="en-IN" b="1" dirty="0"/>
          </a:p>
          <a:p>
            <a:pPr algn="ctr"/>
            <a:r>
              <a:rPr lang="en-IN" b="1" dirty="0"/>
              <a:t>500-1500: Low</a:t>
            </a:r>
          </a:p>
          <a:p>
            <a:pPr algn="ctr"/>
            <a:endParaRPr lang="en-IN" b="1" dirty="0"/>
          </a:p>
          <a:p>
            <a:pPr algn="ctr"/>
            <a:r>
              <a:rPr lang="en-IN" b="1" dirty="0"/>
              <a:t>1500-5000: Moderate</a:t>
            </a:r>
          </a:p>
          <a:p>
            <a:pPr algn="ctr"/>
            <a:endParaRPr lang="en-IN" b="1" dirty="0"/>
          </a:p>
          <a:p>
            <a:pPr algn="ctr"/>
            <a:r>
              <a:rPr lang="en-IN" b="1" dirty="0"/>
              <a:t>5000-8000: High</a:t>
            </a:r>
          </a:p>
          <a:p>
            <a:pPr algn="ctr"/>
            <a:endParaRPr lang="en-IN" b="1" dirty="0"/>
          </a:p>
          <a:p>
            <a:pPr algn="ctr"/>
            <a:r>
              <a:rPr lang="en-IN" b="1" dirty="0"/>
              <a:t>Above 8000: Very High</a:t>
            </a:r>
          </a:p>
        </p:txBody>
      </p:sp>
    </p:spTree>
    <p:extLst>
      <p:ext uri="{BB962C8B-B14F-4D97-AF65-F5344CB8AC3E}">
        <p14:creationId xmlns:p14="http://schemas.microsoft.com/office/powerpoint/2010/main" val="192348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413" r="14413"/>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77A9E9AA-E15A-4728-9847-2E573E0ECFA7}"/>
              </a:ext>
            </a:extLst>
          </p:cNvPr>
          <p:cNvSpPr>
            <a:spLocks noGrp="1"/>
          </p:cNvSpPr>
          <p:nvPr>
            <p:ph type="body" sz="half" idx="2"/>
          </p:nvPr>
        </p:nvSpPr>
        <p:spPr>
          <a:xfrm>
            <a:off x="152979" y="85198"/>
            <a:ext cx="2903117" cy="1330076"/>
          </a:xfrm>
          <a:solidFill>
            <a:schemeClr val="bg1"/>
          </a:solidFill>
        </p:spPr>
        <p:txBody>
          <a:bodyPr anchor="ctr">
            <a:normAutofit/>
          </a:bodyPr>
          <a:lstStyle/>
          <a:p>
            <a:pPr algn="ctr"/>
            <a:r>
              <a:rPr lang="en-IN" sz="2000" b="1" dirty="0"/>
              <a:t>Interpolated map for the year 2020 showing cyber crime values ranging from 0 to 14919</a:t>
            </a:r>
          </a:p>
        </p:txBody>
      </p:sp>
      <p:sp>
        <p:nvSpPr>
          <p:cNvPr id="6" name="Text Placeholder 1">
            <a:extLst>
              <a:ext uri="{FF2B5EF4-FFF2-40B4-BE49-F238E27FC236}">
                <a16:creationId xmlns:a16="http://schemas.microsoft.com/office/drawing/2014/main" id="{3625EFD7-796D-4E18-8064-66142D7BB893}"/>
              </a:ext>
            </a:extLst>
          </p:cNvPr>
          <p:cNvSpPr txBox="1">
            <a:spLocks/>
          </p:cNvSpPr>
          <p:nvPr/>
        </p:nvSpPr>
        <p:spPr>
          <a:xfrm>
            <a:off x="126360" y="5403852"/>
            <a:ext cx="2815623" cy="1403569"/>
          </a:xfrm>
          <a:prstGeom prst="rect">
            <a:avLst/>
          </a:prstGeom>
          <a:solidFill>
            <a:schemeClr val="bg1"/>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IN" sz="2000" b="1" dirty="0"/>
              <a:t>Forecast shows Karnataka is leading the way, followed by Uttar Pradesh</a:t>
            </a:r>
          </a:p>
        </p:txBody>
      </p:sp>
      <p:pic>
        <p:nvPicPr>
          <p:cNvPr id="7" name="Picture 6">
            <a:extLst>
              <a:ext uri="{FF2B5EF4-FFF2-40B4-BE49-F238E27FC236}">
                <a16:creationId xmlns:a16="http://schemas.microsoft.com/office/drawing/2014/main" id="{1C5435AD-88D5-4144-8249-3E805F793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093" y="218440"/>
            <a:ext cx="8916547" cy="6303813"/>
          </a:xfrm>
          <a:prstGeom prst="rect">
            <a:avLst/>
          </a:prstGeom>
        </p:spPr>
      </p:pic>
      <p:sp>
        <p:nvSpPr>
          <p:cNvPr id="8" name="Rectangle 7">
            <a:extLst>
              <a:ext uri="{FF2B5EF4-FFF2-40B4-BE49-F238E27FC236}">
                <a16:creationId xmlns:a16="http://schemas.microsoft.com/office/drawing/2014/main" id="{BF6A228B-29D4-46DF-B9BE-C006FA93B7F7}"/>
              </a:ext>
            </a:extLst>
          </p:cNvPr>
          <p:cNvSpPr/>
          <p:nvPr/>
        </p:nvSpPr>
        <p:spPr>
          <a:xfrm>
            <a:off x="152979" y="1547493"/>
            <a:ext cx="2903117" cy="37241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For the purpose of the study, total values were divided in 5 classes as follows:</a:t>
            </a:r>
          </a:p>
          <a:p>
            <a:pPr algn="ctr"/>
            <a:endParaRPr lang="en-IN" dirty="0"/>
          </a:p>
          <a:p>
            <a:pPr algn="ctr"/>
            <a:r>
              <a:rPr lang="en-IN" b="1" dirty="0"/>
              <a:t>0-500: Very Low</a:t>
            </a:r>
          </a:p>
          <a:p>
            <a:pPr algn="ctr"/>
            <a:endParaRPr lang="en-IN" b="1" dirty="0"/>
          </a:p>
          <a:p>
            <a:pPr algn="ctr"/>
            <a:r>
              <a:rPr lang="en-IN" b="1" dirty="0"/>
              <a:t>500-1500: Low</a:t>
            </a:r>
          </a:p>
          <a:p>
            <a:pPr algn="ctr"/>
            <a:endParaRPr lang="en-IN" b="1" dirty="0"/>
          </a:p>
          <a:p>
            <a:pPr algn="ctr"/>
            <a:r>
              <a:rPr lang="en-IN" b="1" dirty="0"/>
              <a:t>1500-5000: Moderate</a:t>
            </a:r>
          </a:p>
          <a:p>
            <a:pPr algn="ctr"/>
            <a:endParaRPr lang="en-IN" b="1" dirty="0"/>
          </a:p>
          <a:p>
            <a:pPr algn="ctr"/>
            <a:r>
              <a:rPr lang="en-IN" b="1" dirty="0"/>
              <a:t>5000-8000: High</a:t>
            </a:r>
          </a:p>
          <a:p>
            <a:pPr algn="ctr"/>
            <a:endParaRPr lang="en-IN" b="1" dirty="0"/>
          </a:p>
          <a:p>
            <a:pPr algn="ctr"/>
            <a:r>
              <a:rPr lang="en-IN" b="1" dirty="0"/>
              <a:t>Above 8000: Very High</a:t>
            </a:r>
          </a:p>
        </p:txBody>
      </p:sp>
    </p:spTree>
    <p:extLst>
      <p:ext uri="{BB962C8B-B14F-4D97-AF65-F5344CB8AC3E}">
        <p14:creationId xmlns:p14="http://schemas.microsoft.com/office/powerpoint/2010/main" val="146531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6"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413" r="14413"/>
          <a:stretch/>
        </p:blipFill>
        <p:spPr>
          <a:xfrm>
            <a:off x="0" y="0"/>
            <a:ext cx="12192000" cy="6858000"/>
          </a:xfrm>
          <a:prstGeom prst="rect">
            <a:avLst/>
          </a:prstGeom>
        </p:spPr>
      </p:pic>
      <p:sp>
        <p:nvSpPr>
          <p:cNvPr id="5" name="Text Placeholder 1">
            <a:extLst>
              <a:ext uri="{FF2B5EF4-FFF2-40B4-BE49-F238E27FC236}">
                <a16:creationId xmlns:a16="http://schemas.microsoft.com/office/drawing/2014/main" id="{2F62D069-DA38-4F13-ABF0-048022984C8D}"/>
              </a:ext>
            </a:extLst>
          </p:cNvPr>
          <p:cNvSpPr txBox="1">
            <a:spLocks/>
          </p:cNvSpPr>
          <p:nvPr/>
        </p:nvSpPr>
        <p:spPr>
          <a:xfrm>
            <a:off x="6280585" y="4598007"/>
            <a:ext cx="5289610" cy="2173466"/>
          </a:xfrm>
          <a:prstGeom prst="rect">
            <a:avLst/>
          </a:prstGeom>
          <a:solidFill>
            <a:schemeClr val="bg1"/>
          </a:solidFill>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IN" sz="2000" b="1" dirty="0">
                <a:solidFill>
                  <a:schemeClr val="tx1"/>
                </a:solidFill>
              </a:rPr>
              <a:t>In the year 2016, a no. of states namely, Andhra Pradesh, Assam, Odisha, Telangana are found to be lying in the very low range(0-500), due to increased crime rate, now predicted to lie in moderate range(5000-8000) in the Year 2020.</a:t>
            </a:r>
          </a:p>
        </p:txBody>
      </p:sp>
      <p:pic>
        <p:nvPicPr>
          <p:cNvPr id="7" name="Picture 6">
            <a:extLst>
              <a:ext uri="{FF2B5EF4-FFF2-40B4-BE49-F238E27FC236}">
                <a16:creationId xmlns:a16="http://schemas.microsoft.com/office/drawing/2014/main" id="{1C5435AD-88D5-4144-8249-3E805F793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0653" y="0"/>
            <a:ext cx="6381347" cy="4511480"/>
          </a:xfrm>
          <a:prstGeom prst="rect">
            <a:avLst/>
          </a:prstGeom>
        </p:spPr>
      </p:pic>
      <p:pic>
        <p:nvPicPr>
          <p:cNvPr id="3" name="Picture 2" descr="Diagram, map&#10;&#10;Description automatically generated">
            <a:extLst>
              <a:ext uri="{FF2B5EF4-FFF2-40B4-BE49-F238E27FC236}">
                <a16:creationId xmlns:a16="http://schemas.microsoft.com/office/drawing/2014/main" id="{28F25779-53F3-4820-ACEA-BA58EBD39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796429"/>
            <a:ext cx="5658780" cy="4091388"/>
          </a:xfrm>
          <a:prstGeom prst="rect">
            <a:avLst/>
          </a:prstGeom>
        </p:spPr>
      </p:pic>
      <p:graphicFrame>
        <p:nvGraphicFramePr>
          <p:cNvPr id="18" name="Diagram 17">
            <a:extLst>
              <a:ext uri="{FF2B5EF4-FFF2-40B4-BE49-F238E27FC236}">
                <a16:creationId xmlns:a16="http://schemas.microsoft.com/office/drawing/2014/main" id="{47516763-64B8-4504-A8F6-3B11A116B62B}"/>
              </a:ext>
            </a:extLst>
          </p:cNvPr>
          <p:cNvGraphicFramePr/>
          <p:nvPr>
            <p:extLst>
              <p:ext uri="{D42A27DB-BD31-4B8C-83A1-F6EECF244321}">
                <p14:modId xmlns:p14="http://schemas.microsoft.com/office/powerpoint/2010/main" val="2613717853"/>
              </p:ext>
            </p:extLst>
          </p:nvPr>
        </p:nvGraphicFramePr>
        <p:xfrm>
          <a:off x="872537" y="175406"/>
          <a:ext cx="4786243" cy="23018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Rectangle: Rounded Corners 18">
            <a:extLst>
              <a:ext uri="{FF2B5EF4-FFF2-40B4-BE49-F238E27FC236}">
                <a16:creationId xmlns:a16="http://schemas.microsoft.com/office/drawing/2014/main" id="{57020573-78EA-4E42-AF57-B66EAC88319A}"/>
              </a:ext>
            </a:extLst>
          </p:cNvPr>
          <p:cNvSpPr/>
          <p:nvPr/>
        </p:nvSpPr>
        <p:spPr>
          <a:xfrm>
            <a:off x="4432852" y="1808922"/>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20F77043-FD54-4AB4-AF73-D03B2921AC8A}"/>
              </a:ext>
            </a:extLst>
          </p:cNvPr>
          <p:cNvSpPr/>
          <p:nvPr/>
        </p:nvSpPr>
        <p:spPr>
          <a:xfrm>
            <a:off x="1435527" y="1223523"/>
            <a:ext cx="2787725" cy="117079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sz="2400" b="1" dirty="0"/>
              <a:t>Rise in no. of  Cybercrime</a:t>
            </a:r>
          </a:p>
        </p:txBody>
      </p:sp>
      <p:sp>
        <p:nvSpPr>
          <p:cNvPr id="2" name="Rectangle: Rounded Corners 1">
            <a:extLst>
              <a:ext uri="{FF2B5EF4-FFF2-40B4-BE49-F238E27FC236}">
                <a16:creationId xmlns:a16="http://schemas.microsoft.com/office/drawing/2014/main" id="{E5333E7D-A2A3-4A64-A1C9-AF08B150DBF2}"/>
              </a:ext>
            </a:extLst>
          </p:cNvPr>
          <p:cNvSpPr/>
          <p:nvPr/>
        </p:nvSpPr>
        <p:spPr>
          <a:xfrm>
            <a:off x="1778226" y="2796429"/>
            <a:ext cx="1312844" cy="87111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t>Total no. of cases 12317</a:t>
            </a:r>
          </a:p>
        </p:txBody>
      </p:sp>
      <p:sp>
        <p:nvSpPr>
          <p:cNvPr id="4" name="Rectangle: Rounded Corners 3">
            <a:extLst>
              <a:ext uri="{FF2B5EF4-FFF2-40B4-BE49-F238E27FC236}">
                <a16:creationId xmlns:a16="http://schemas.microsoft.com/office/drawing/2014/main" id="{436A095C-E6C7-4E27-BFF7-AF5054B3EB51}"/>
              </a:ext>
            </a:extLst>
          </p:cNvPr>
          <p:cNvSpPr/>
          <p:nvPr/>
        </p:nvSpPr>
        <p:spPr>
          <a:xfrm>
            <a:off x="7887931" y="-29817"/>
            <a:ext cx="1206373" cy="102373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t>Total no. of cases 53161 </a:t>
            </a:r>
          </a:p>
        </p:txBody>
      </p:sp>
    </p:spTree>
    <p:extLst>
      <p:ext uri="{BB962C8B-B14F-4D97-AF65-F5344CB8AC3E}">
        <p14:creationId xmlns:p14="http://schemas.microsoft.com/office/powerpoint/2010/main" val="41574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D30F71B-5713-4243-9C51-A24904EFF22A}"/>
              </a:ext>
            </a:extLst>
          </p:cNvPr>
          <p:cNvSpPr/>
          <p:nvPr/>
        </p:nvSpPr>
        <p:spPr>
          <a:xfrm>
            <a:off x="-1" y="4306612"/>
            <a:ext cx="7304689" cy="25513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marL="285750" indent="-285750" algn="just">
              <a:buFont typeface="Arial" panose="020B0604020202020204" pitchFamily="34" charset="0"/>
              <a:buChar char="•"/>
            </a:pPr>
            <a:r>
              <a:rPr lang="en-IN" sz="2400" dirty="0">
                <a:solidFill>
                  <a:schemeClr val="tx1"/>
                </a:solidFill>
              </a:rPr>
              <a:t>All the states except Goa, Kerala, Manipur, Uttarakhand, West Bengal, Puducherry, NCT of Delhi, Andaman &amp; Nicobar islands, Chandigarh, Dadar &amp; Nagar Haveli, and Nagaland show a rising trend .</a:t>
            </a:r>
          </a:p>
          <a:p>
            <a:pPr marL="285750" indent="-285750" algn="just">
              <a:buFont typeface="Arial" panose="020B0604020202020204" pitchFamily="34" charset="0"/>
              <a:buChar char="•"/>
            </a:pPr>
            <a:r>
              <a:rPr lang="en-IN" sz="2400" dirty="0">
                <a:solidFill>
                  <a:schemeClr val="tx1"/>
                </a:solidFill>
              </a:rPr>
              <a:t>The cybercrime no. in India, rose from 12317 (in 2016) to 53161 (in 2020)(as per calculated forecasted values).</a:t>
            </a:r>
          </a:p>
          <a:p>
            <a:pPr algn="just"/>
            <a:r>
              <a:rPr lang="en-IN" sz="2400" dirty="0">
                <a:solidFill>
                  <a:schemeClr val="tx1"/>
                </a:solidFill>
              </a:rPr>
              <a:t> </a:t>
            </a:r>
          </a:p>
          <a:p>
            <a:pPr marL="285750" indent="-285750" algn="just">
              <a:buFont typeface="Arial" panose="020B0604020202020204" pitchFamily="34" charset="0"/>
              <a:buChar char="•"/>
            </a:pPr>
            <a:endParaRPr lang="en-IN" sz="2400" dirty="0">
              <a:solidFill>
                <a:schemeClr val="tx1"/>
              </a:solidFill>
            </a:endParaRPr>
          </a:p>
          <a:p>
            <a:pPr algn="just"/>
            <a:r>
              <a:rPr lang="en-IN" dirty="0">
                <a:solidFill>
                  <a:schemeClr val="tx1"/>
                </a:solidFill>
              </a:rPr>
              <a:t>  </a:t>
            </a:r>
          </a:p>
        </p:txBody>
      </p:sp>
      <p:graphicFrame>
        <p:nvGraphicFramePr>
          <p:cNvPr id="7" name="Chart 6">
            <a:extLst>
              <a:ext uri="{FF2B5EF4-FFF2-40B4-BE49-F238E27FC236}">
                <a16:creationId xmlns:a16="http://schemas.microsoft.com/office/drawing/2014/main" id="{2EE044E0-43F2-4114-8F1A-CBCC88B57FCE}"/>
              </a:ext>
            </a:extLst>
          </p:cNvPr>
          <p:cNvGraphicFramePr>
            <a:graphicFrameLocks/>
          </p:cNvGraphicFramePr>
          <p:nvPr>
            <p:extLst>
              <p:ext uri="{D42A27DB-BD31-4B8C-83A1-F6EECF244321}">
                <p14:modId xmlns:p14="http://schemas.microsoft.com/office/powerpoint/2010/main" val="2637868626"/>
              </p:ext>
            </p:extLst>
          </p:nvPr>
        </p:nvGraphicFramePr>
        <p:xfrm>
          <a:off x="0" y="1"/>
          <a:ext cx="12191998" cy="43066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7555B6F1-3BC1-4E4D-97A9-9CF7BC1EA51D}"/>
              </a:ext>
            </a:extLst>
          </p:cNvPr>
          <p:cNvGraphicFramePr>
            <a:graphicFrameLocks/>
          </p:cNvGraphicFramePr>
          <p:nvPr>
            <p:extLst>
              <p:ext uri="{D42A27DB-BD31-4B8C-83A1-F6EECF244321}">
                <p14:modId xmlns:p14="http://schemas.microsoft.com/office/powerpoint/2010/main" val="1575178746"/>
              </p:ext>
            </p:extLst>
          </p:nvPr>
        </p:nvGraphicFramePr>
        <p:xfrm>
          <a:off x="7304691" y="4306611"/>
          <a:ext cx="4887310" cy="255138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90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7" grpId="0">
        <p:bldAsOne/>
      </p:bldGraphic>
      <p:bldGraphic spid="8"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0" y="0"/>
            <a:ext cx="12192000" cy="6858000"/>
          </a:xfrm>
          <a:prstGeom prst="rect">
            <a:avLst/>
          </a:prstGeom>
        </p:spPr>
      </p:pic>
      <p:sp>
        <p:nvSpPr>
          <p:cNvPr id="10" name="Title 9">
            <a:extLst>
              <a:ext uri="{FF2B5EF4-FFF2-40B4-BE49-F238E27FC236}">
                <a16:creationId xmlns:a16="http://schemas.microsoft.com/office/drawing/2014/main" id="{ABB062E9-5FD4-4605-98DC-645CB6C1F873}"/>
              </a:ext>
            </a:extLst>
          </p:cNvPr>
          <p:cNvSpPr>
            <a:spLocks noGrp="1"/>
          </p:cNvSpPr>
          <p:nvPr>
            <p:ph type="title"/>
          </p:nvPr>
        </p:nvSpPr>
        <p:spPr>
          <a:xfrm>
            <a:off x="838200" y="365125"/>
            <a:ext cx="10515600" cy="1284999"/>
          </a:xfrm>
        </p:spPr>
        <p:txBody>
          <a:bodyPr>
            <a:normAutofit/>
          </a:bodyPr>
          <a:lstStyle/>
          <a:p>
            <a:r>
              <a:rPr lang="en-IN" sz="5400" b="1" dirty="0">
                <a:latin typeface="+mn-lt"/>
              </a:rPr>
              <a:t>CONCLUSION</a:t>
            </a:r>
            <a:endParaRPr lang="en-IN" sz="4800" b="1" dirty="0">
              <a:latin typeface="+mn-lt"/>
            </a:endParaRPr>
          </a:p>
        </p:txBody>
      </p:sp>
      <p:sp>
        <p:nvSpPr>
          <p:cNvPr id="3" name="Rectangle: Rounded Corners 2">
            <a:extLst>
              <a:ext uri="{FF2B5EF4-FFF2-40B4-BE49-F238E27FC236}">
                <a16:creationId xmlns:a16="http://schemas.microsoft.com/office/drawing/2014/main" id="{6D895959-AA4E-4BD0-A680-86A3D8FC0C1D}"/>
              </a:ext>
            </a:extLst>
          </p:cNvPr>
          <p:cNvSpPr/>
          <p:nvPr/>
        </p:nvSpPr>
        <p:spPr>
          <a:xfrm>
            <a:off x="838200" y="1650124"/>
            <a:ext cx="10670628" cy="85133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b="1" dirty="0">
                <a:solidFill>
                  <a:schemeClr val="tx1"/>
                </a:solidFill>
              </a:rPr>
              <a:t>The maps accurately show how overall cybercrime cases in India will continue to rise.</a:t>
            </a:r>
            <a:endParaRPr lang="en-IN" sz="2000" b="1" dirty="0"/>
          </a:p>
        </p:txBody>
      </p:sp>
      <p:sp>
        <p:nvSpPr>
          <p:cNvPr id="2" name="Rectangle: Rounded Corners 1">
            <a:extLst>
              <a:ext uri="{FF2B5EF4-FFF2-40B4-BE49-F238E27FC236}">
                <a16:creationId xmlns:a16="http://schemas.microsoft.com/office/drawing/2014/main" id="{F0F7B1F9-61DE-4CFF-96EB-B7DE70F6AF61}"/>
              </a:ext>
            </a:extLst>
          </p:cNvPr>
          <p:cNvSpPr/>
          <p:nvPr/>
        </p:nvSpPr>
        <p:spPr>
          <a:xfrm>
            <a:off x="642559" y="3755857"/>
            <a:ext cx="11061910" cy="85133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t>With rise in no. of crimes, for law enforcement agencies, geographic information system continues to prove their efficacy to improve crime analytics, reduce the no. of crimes and better protect  mankind.</a:t>
            </a:r>
            <a:endParaRPr lang="en-IN" sz="2000" b="1" dirty="0"/>
          </a:p>
        </p:txBody>
      </p:sp>
      <p:sp>
        <p:nvSpPr>
          <p:cNvPr id="4" name="Rectangle: Rounded Corners 3">
            <a:extLst>
              <a:ext uri="{FF2B5EF4-FFF2-40B4-BE49-F238E27FC236}">
                <a16:creationId xmlns:a16="http://schemas.microsoft.com/office/drawing/2014/main" id="{ED734D5B-2207-48FF-ADBA-53077900F5FE}"/>
              </a:ext>
            </a:extLst>
          </p:cNvPr>
          <p:cNvSpPr/>
          <p:nvPr/>
        </p:nvSpPr>
        <p:spPr>
          <a:xfrm>
            <a:off x="877614" y="5077762"/>
            <a:ext cx="10591800" cy="85133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t>It is truly said “Modern problems require modern solutions”</a:t>
            </a:r>
            <a:endParaRPr lang="en-IN" sz="2000" b="1" dirty="0"/>
          </a:p>
        </p:txBody>
      </p:sp>
      <p:sp>
        <p:nvSpPr>
          <p:cNvPr id="5" name="Rectangle: Rounded Corners 4">
            <a:extLst>
              <a:ext uri="{FF2B5EF4-FFF2-40B4-BE49-F238E27FC236}">
                <a16:creationId xmlns:a16="http://schemas.microsoft.com/office/drawing/2014/main" id="{6BEAA376-6456-4190-90B8-679CA7E2F878}"/>
              </a:ext>
            </a:extLst>
          </p:cNvPr>
          <p:cNvSpPr/>
          <p:nvPr/>
        </p:nvSpPr>
        <p:spPr>
          <a:xfrm>
            <a:off x="3861352" y="2829462"/>
            <a:ext cx="4060135" cy="45582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000" b="1" dirty="0"/>
              <a:t>Lack of cybersecurity in India</a:t>
            </a:r>
          </a:p>
        </p:txBody>
      </p:sp>
    </p:spTree>
    <p:extLst>
      <p:ext uri="{BB962C8B-B14F-4D97-AF65-F5344CB8AC3E}">
        <p14:creationId xmlns:p14="http://schemas.microsoft.com/office/powerpoint/2010/main" val="174210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0" y="0"/>
            <a:ext cx="12192000" cy="6858000"/>
          </a:xfrm>
          <a:prstGeom prst="rect">
            <a:avLst/>
          </a:prstGeom>
        </p:spPr>
      </p:pic>
      <p:sp>
        <p:nvSpPr>
          <p:cNvPr id="10" name="Title 9">
            <a:extLst>
              <a:ext uri="{FF2B5EF4-FFF2-40B4-BE49-F238E27FC236}">
                <a16:creationId xmlns:a16="http://schemas.microsoft.com/office/drawing/2014/main" id="{ABB062E9-5FD4-4605-98DC-645CB6C1F873}"/>
              </a:ext>
            </a:extLst>
          </p:cNvPr>
          <p:cNvSpPr>
            <a:spLocks noGrp="1"/>
          </p:cNvSpPr>
          <p:nvPr>
            <p:ph type="title"/>
          </p:nvPr>
        </p:nvSpPr>
        <p:spPr/>
        <p:txBody>
          <a:bodyPr>
            <a:normAutofit/>
          </a:bodyPr>
          <a:lstStyle/>
          <a:p>
            <a:r>
              <a:rPr lang="en-IN" sz="5400" b="1" dirty="0">
                <a:latin typeface="+mn-lt"/>
              </a:rPr>
              <a:t>ACKNOWLEDGEMENT </a:t>
            </a:r>
            <a:endParaRPr lang="en-IN" sz="4800" b="1" dirty="0">
              <a:latin typeface="+mn-lt"/>
            </a:endParaRPr>
          </a:p>
        </p:txBody>
      </p:sp>
      <p:sp>
        <p:nvSpPr>
          <p:cNvPr id="2" name="Rectangle 1">
            <a:extLst>
              <a:ext uri="{FF2B5EF4-FFF2-40B4-BE49-F238E27FC236}">
                <a16:creationId xmlns:a16="http://schemas.microsoft.com/office/drawing/2014/main" id="{DD30F71B-5713-4243-9C51-A24904EFF22A}"/>
              </a:ext>
            </a:extLst>
          </p:cNvPr>
          <p:cNvSpPr/>
          <p:nvPr/>
        </p:nvSpPr>
        <p:spPr>
          <a:xfrm>
            <a:off x="838200" y="1844215"/>
            <a:ext cx="10515600" cy="362230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endParaRPr lang="en-IN" sz="2400" dirty="0"/>
          </a:p>
          <a:p>
            <a:pPr algn="ctr"/>
            <a:r>
              <a:rPr lang="en-IN" sz="2400" dirty="0"/>
              <a:t>Primarily, I would like to thank Almighty for being able to complete this project with success. Next, I would like to express my sincere gratitude to OS Geo Korea for providing me this golden opportunity. Also, thankful to Avakaza Geo-Sciences Research Technologies (AGSRT) through which I was able to connect with a wonderful and inspiring mentor Dr. N.N. Salghuna, who introduced me with this opportunity, supported and guided me throughout this endeavour, to whom I’ll be forever grateful.</a:t>
            </a:r>
          </a:p>
          <a:p>
            <a:r>
              <a:rPr lang="en-IN" sz="2400" dirty="0"/>
              <a:t> </a:t>
            </a:r>
          </a:p>
        </p:txBody>
      </p:sp>
    </p:spTree>
    <p:extLst>
      <p:ext uri="{BB962C8B-B14F-4D97-AF65-F5344CB8AC3E}">
        <p14:creationId xmlns:p14="http://schemas.microsoft.com/office/powerpoint/2010/main" val="388774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BCC3E84-9A10-4C1C-951D-7390195318E4}"/>
              </a:ext>
            </a:extLst>
          </p:cNvPr>
          <p:cNvPicPr>
            <a:picLocks noChangeAspect="1"/>
          </p:cNvPicPr>
          <p:nvPr/>
        </p:nvPicPr>
        <p:blipFill>
          <a:blip r:embed="rId3"/>
          <a:stretch>
            <a:fillRect/>
          </a:stretch>
        </p:blipFill>
        <p:spPr>
          <a:xfrm>
            <a:off x="428717" y="496957"/>
            <a:ext cx="11160309" cy="5804452"/>
          </a:xfrm>
          <a:prstGeom prst="rect">
            <a:avLst/>
          </a:prstGeom>
        </p:spPr>
      </p:pic>
      <p:sp>
        <p:nvSpPr>
          <p:cNvPr id="11" name="Rectangle 10">
            <a:extLst>
              <a:ext uri="{FF2B5EF4-FFF2-40B4-BE49-F238E27FC236}">
                <a16:creationId xmlns:a16="http://schemas.microsoft.com/office/drawing/2014/main" id="{0ACDD897-B534-486D-B278-56AA9906E644}"/>
              </a:ext>
            </a:extLst>
          </p:cNvPr>
          <p:cNvSpPr/>
          <p:nvPr/>
        </p:nvSpPr>
        <p:spPr>
          <a:xfrm>
            <a:off x="2613991" y="2857500"/>
            <a:ext cx="5377070" cy="135669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800" b="1" dirty="0">
                <a:solidFill>
                  <a:srgbClr val="FF0000"/>
                </a:solidFill>
              </a:rPr>
              <a:t>Thank you</a:t>
            </a:r>
            <a:endParaRPr lang="en-IN" sz="8800" b="1" dirty="0">
              <a:solidFill>
                <a:srgbClr val="FF0000"/>
              </a:solidFill>
            </a:endParaRPr>
          </a:p>
        </p:txBody>
      </p:sp>
    </p:spTree>
    <p:extLst>
      <p:ext uri="{BB962C8B-B14F-4D97-AF65-F5344CB8AC3E}">
        <p14:creationId xmlns:p14="http://schemas.microsoft.com/office/powerpoint/2010/main" val="4339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0" y="0"/>
            <a:ext cx="12192000" cy="6858000"/>
          </a:xfrm>
          <a:prstGeom prst="rect">
            <a:avLst/>
          </a:prstGeom>
        </p:spPr>
      </p:pic>
      <p:sp>
        <p:nvSpPr>
          <p:cNvPr id="10" name="Title 9">
            <a:extLst>
              <a:ext uri="{FF2B5EF4-FFF2-40B4-BE49-F238E27FC236}">
                <a16:creationId xmlns:a16="http://schemas.microsoft.com/office/drawing/2014/main" id="{ABB062E9-5FD4-4605-98DC-645CB6C1F873}"/>
              </a:ext>
            </a:extLst>
          </p:cNvPr>
          <p:cNvSpPr>
            <a:spLocks noGrp="1"/>
          </p:cNvSpPr>
          <p:nvPr>
            <p:ph type="title"/>
          </p:nvPr>
        </p:nvSpPr>
        <p:spPr>
          <a:xfrm>
            <a:off x="838200" y="136526"/>
            <a:ext cx="10515600" cy="857388"/>
          </a:xfrm>
        </p:spPr>
        <p:txBody>
          <a:bodyPr>
            <a:normAutofit/>
          </a:bodyPr>
          <a:lstStyle/>
          <a:p>
            <a:r>
              <a:rPr lang="en-IN" sz="5400" b="1" dirty="0">
                <a:latin typeface="+mn-lt"/>
              </a:rPr>
              <a:t>CONTENT</a:t>
            </a:r>
            <a:endParaRPr lang="en-IN" sz="4800" b="1" dirty="0">
              <a:latin typeface="+mn-lt"/>
            </a:endParaRPr>
          </a:p>
        </p:txBody>
      </p:sp>
      <p:graphicFrame>
        <p:nvGraphicFramePr>
          <p:cNvPr id="3" name="Diagram 2">
            <a:extLst>
              <a:ext uri="{FF2B5EF4-FFF2-40B4-BE49-F238E27FC236}">
                <a16:creationId xmlns:a16="http://schemas.microsoft.com/office/drawing/2014/main" id="{9F3525C9-8222-44E0-9976-DC320B264152}"/>
              </a:ext>
            </a:extLst>
          </p:cNvPr>
          <p:cNvGraphicFramePr/>
          <p:nvPr>
            <p:extLst>
              <p:ext uri="{D42A27DB-BD31-4B8C-83A1-F6EECF244321}">
                <p14:modId xmlns:p14="http://schemas.microsoft.com/office/powerpoint/2010/main" val="4165295629"/>
              </p:ext>
            </p:extLst>
          </p:nvPr>
        </p:nvGraphicFramePr>
        <p:xfrm>
          <a:off x="693971" y="1130440"/>
          <a:ext cx="489557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How To Protect Your Marketing From Cyber Crime">
            <a:extLst>
              <a:ext uri="{FF2B5EF4-FFF2-40B4-BE49-F238E27FC236}">
                <a16:creationId xmlns:a16="http://schemas.microsoft.com/office/drawing/2014/main" id="{7EB01B04-751F-4052-8CC3-B5C8B351067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999" y="1533731"/>
            <a:ext cx="5999546" cy="399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55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0" y="0"/>
            <a:ext cx="12192000" cy="6858000"/>
          </a:xfrm>
          <a:prstGeom prst="rect">
            <a:avLst/>
          </a:prstGeom>
        </p:spPr>
      </p:pic>
      <p:sp>
        <p:nvSpPr>
          <p:cNvPr id="10" name="Title 9">
            <a:extLst>
              <a:ext uri="{FF2B5EF4-FFF2-40B4-BE49-F238E27FC236}">
                <a16:creationId xmlns:a16="http://schemas.microsoft.com/office/drawing/2014/main" id="{ABB062E9-5FD4-4605-98DC-645CB6C1F873}"/>
              </a:ext>
            </a:extLst>
          </p:cNvPr>
          <p:cNvSpPr>
            <a:spLocks noGrp="1"/>
          </p:cNvSpPr>
          <p:nvPr>
            <p:ph type="title"/>
          </p:nvPr>
        </p:nvSpPr>
        <p:spPr/>
        <p:txBody>
          <a:bodyPr>
            <a:normAutofit/>
          </a:bodyPr>
          <a:lstStyle/>
          <a:p>
            <a:r>
              <a:rPr lang="en-IN" sz="5400" b="1" dirty="0">
                <a:latin typeface="+mn-lt"/>
              </a:rPr>
              <a:t>INTRODUCTION</a:t>
            </a:r>
            <a:endParaRPr lang="en-IN" sz="4800" b="1" dirty="0">
              <a:latin typeface="+mn-lt"/>
            </a:endParaRPr>
          </a:p>
        </p:txBody>
      </p:sp>
      <p:pic>
        <p:nvPicPr>
          <p:cNvPr id="3" name="Picture 2">
            <a:extLst>
              <a:ext uri="{FF2B5EF4-FFF2-40B4-BE49-F238E27FC236}">
                <a16:creationId xmlns:a16="http://schemas.microsoft.com/office/drawing/2014/main" id="{1D050ACD-6099-47DC-BFDB-2F531E9BF636}"/>
              </a:ext>
            </a:extLst>
          </p:cNvPr>
          <p:cNvPicPr>
            <a:picLocks noChangeAspect="1"/>
          </p:cNvPicPr>
          <p:nvPr/>
        </p:nvPicPr>
        <p:blipFill>
          <a:blip r:embed="rId3"/>
          <a:stretch>
            <a:fillRect/>
          </a:stretch>
        </p:blipFill>
        <p:spPr>
          <a:xfrm>
            <a:off x="1295399" y="2761882"/>
            <a:ext cx="6596676" cy="3746116"/>
          </a:xfrm>
          <a:prstGeom prst="rect">
            <a:avLst/>
          </a:prstGeom>
        </p:spPr>
      </p:pic>
      <p:sp>
        <p:nvSpPr>
          <p:cNvPr id="4" name="Oval 3">
            <a:extLst>
              <a:ext uri="{FF2B5EF4-FFF2-40B4-BE49-F238E27FC236}">
                <a16:creationId xmlns:a16="http://schemas.microsoft.com/office/drawing/2014/main" id="{B9043BAD-0C1F-44BB-9966-C174D2CD31B5}"/>
              </a:ext>
            </a:extLst>
          </p:cNvPr>
          <p:cNvSpPr/>
          <p:nvPr/>
        </p:nvSpPr>
        <p:spPr>
          <a:xfrm>
            <a:off x="8001407" y="199354"/>
            <a:ext cx="4010890" cy="25040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t>Cybercrime(computer-oriented crime) - </a:t>
            </a:r>
            <a:r>
              <a:rPr lang="en-US" sz="1600" b="1" i="0" dirty="0">
                <a:solidFill>
                  <a:schemeClr val="tx1"/>
                </a:solidFill>
                <a:effectLst/>
                <a:latin typeface="Open Sans"/>
              </a:rPr>
              <a:t>offences relating to computers, information technology, internet and virtual reality.</a:t>
            </a:r>
            <a:r>
              <a:rPr lang="en-IN" sz="1600" b="1" dirty="0">
                <a:solidFill>
                  <a:schemeClr val="tx1"/>
                </a:solidFill>
              </a:rPr>
              <a:t> </a:t>
            </a:r>
            <a:endParaRPr lang="en-IN" b="1" dirty="0">
              <a:solidFill>
                <a:schemeClr val="tx1"/>
              </a:solidFill>
            </a:endParaRPr>
          </a:p>
        </p:txBody>
      </p:sp>
      <p:sp>
        <p:nvSpPr>
          <p:cNvPr id="2" name="Oval 1">
            <a:extLst>
              <a:ext uri="{FF2B5EF4-FFF2-40B4-BE49-F238E27FC236}">
                <a16:creationId xmlns:a16="http://schemas.microsoft.com/office/drawing/2014/main" id="{BA2B580C-187D-4BD4-8354-0B3005713771}"/>
              </a:ext>
            </a:extLst>
          </p:cNvPr>
          <p:cNvSpPr/>
          <p:nvPr/>
        </p:nvSpPr>
        <p:spPr>
          <a:xfrm>
            <a:off x="55523" y="1307799"/>
            <a:ext cx="2852530" cy="250409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The application of GIS in policing is in  rudimentary stage</a:t>
            </a:r>
            <a:endParaRPr lang="en-IN" b="1" dirty="0"/>
          </a:p>
        </p:txBody>
      </p:sp>
      <p:sp>
        <p:nvSpPr>
          <p:cNvPr id="5" name="Oval 4">
            <a:extLst>
              <a:ext uri="{FF2B5EF4-FFF2-40B4-BE49-F238E27FC236}">
                <a16:creationId xmlns:a16="http://schemas.microsoft.com/office/drawing/2014/main" id="{61C24ED9-3328-4755-9475-F951D12C5D49}"/>
              </a:ext>
            </a:extLst>
          </p:cNvPr>
          <p:cNvSpPr/>
          <p:nvPr/>
        </p:nvSpPr>
        <p:spPr>
          <a:xfrm>
            <a:off x="8478078" y="3287720"/>
            <a:ext cx="3448879" cy="323021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tx1"/>
                </a:solidFill>
                <a:latin typeface="arial" panose="020B0604020202020204" pitchFamily="34" charset="0"/>
              </a:rPr>
              <a:t>In </a:t>
            </a:r>
            <a:r>
              <a:rPr lang="en-US" b="1" i="0" dirty="0">
                <a:solidFill>
                  <a:schemeClr val="tx1"/>
                </a:solidFill>
                <a:effectLst/>
                <a:latin typeface="arial" panose="020B0604020202020204" pitchFamily="34" charset="0"/>
              </a:rPr>
              <a:t>recent years, with advances in quick and user-friendly software, manual pin mapping has given way to computerized crime mapping.</a:t>
            </a:r>
            <a:endParaRPr lang="en-IN" dirty="0"/>
          </a:p>
        </p:txBody>
      </p:sp>
    </p:spTree>
    <p:extLst>
      <p:ext uri="{BB962C8B-B14F-4D97-AF65-F5344CB8AC3E}">
        <p14:creationId xmlns:p14="http://schemas.microsoft.com/office/powerpoint/2010/main" val="181320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0" y="0"/>
            <a:ext cx="12192000" cy="6858000"/>
          </a:xfrm>
          <a:prstGeom prst="rect">
            <a:avLst/>
          </a:prstGeom>
        </p:spPr>
      </p:pic>
      <p:sp>
        <p:nvSpPr>
          <p:cNvPr id="10" name="Title 9">
            <a:extLst>
              <a:ext uri="{FF2B5EF4-FFF2-40B4-BE49-F238E27FC236}">
                <a16:creationId xmlns:a16="http://schemas.microsoft.com/office/drawing/2014/main" id="{ABB062E9-5FD4-4605-98DC-645CB6C1F873}"/>
              </a:ext>
            </a:extLst>
          </p:cNvPr>
          <p:cNvSpPr>
            <a:spLocks noGrp="1"/>
          </p:cNvSpPr>
          <p:nvPr>
            <p:ph type="title"/>
          </p:nvPr>
        </p:nvSpPr>
        <p:spPr/>
        <p:txBody>
          <a:bodyPr>
            <a:normAutofit/>
          </a:bodyPr>
          <a:lstStyle/>
          <a:p>
            <a:r>
              <a:rPr lang="en-IN" sz="5400" b="1" dirty="0">
                <a:latin typeface="+mn-lt"/>
              </a:rPr>
              <a:t>INTRODUCTION</a:t>
            </a:r>
            <a:endParaRPr lang="en-IN" sz="4800" b="1" dirty="0">
              <a:latin typeface="+mn-lt"/>
            </a:endParaRPr>
          </a:p>
        </p:txBody>
      </p:sp>
      <p:sp>
        <p:nvSpPr>
          <p:cNvPr id="3" name="Arrow: Right 2">
            <a:extLst>
              <a:ext uri="{FF2B5EF4-FFF2-40B4-BE49-F238E27FC236}">
                <a16:creationId xmlns:a16="http://schemas.microsoft.com/office/drawing/2014/main" id="{119AB4AC-A6EE-4068-A3FD-9AD22FE59F92}"/>
              </a:ext>
            </a:extLst>
          </p:cNvPr>
          <p:cNvSpPr/>
          <p:nvPr/>
        </p:nvSpPr>
        <p:spPr>
          <a:xfrm>
            <a:off x="593034" y="1121429"/>
            <a:ext cx="6877878" cy="26617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b="1" i="0" dirty="0">
                <a:solidFill>
                  <a:schemeClr val="bg1"/>
                </a:solidFill>
                <a:effectLst/>
                <a:latin typeface="Droid regular"/>
              </a:rPr>
              <a:t>The Internet Crime Report for 2019, released by USA’s Internet Crime Complaint Centre (IC3) of the Federal Bureau of Investigation, has revealed that India stands </a:t>
            </a:r>
            <a:r>
              <a:rPr lang="en-US" b="1" i="0" dirty="0">
                <a:solidFill>
                  <a:srgbClr val="FF0000"/>
                </a:solidFill>
                <a:effectLst/>
                <a:latin typeface="Droid regular"/>
              </a:rPr>
              <a:t>third in the world among top 20 countries that are victims of internet crimes</a:t>
            </a:r>
            <a:r>
              <a:rPr lang="en-US" b="1" i="0" dirty="0">
                <a:solidFill>
                  <a:schemeClr val="bg1"/>
                </a:solidFill>
                <a:effectLst/>
                <a:latin typeface="Droid regular"/>
              </a:rPr>
              <a:t>.</a:t>
            </a:r>
            <a:endParaRPr lang="en-IN" b="1" dirty="0">
              <a:solidFill>
                <a:schemeClr val="bg1"/>
              </a:solidFill>
            </a:endParaRPr>
          </a:p>
        </p:txBody>
      </p:sp>
      <p:sp>
        <p:nvSpPr>
          <p:cNvPr id="4" name="Arrow: Right 3">
            <a:extLst>
              <a:ext uri="{FF2B5EF4-FFF2-40B4-BE49-F238E27FC236}">
                <a16:creationId xmlns:a16="http://schemas.microsoft.com/office/drawing/2014/main" id="{D08B121E-B255-4465-82B5-6B3CF690A49B}"/>
              </a:ext>
            </a:extLst>
          </p:cNvPr>
          <p:cNvSpPr/>
          <p:nvPr/>
        </p:nvSpPr>
        <p:spPr>
          <a:xfrm>
            <a:off x="431524" y="4363278"/>
            <a:ext cx="6281531" cy="249472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just"/>
            <a:endParaRPr lang="en-US" sz="1800" b="1" dirty="0">
              <a:solidFill>
                <a:schemeClr val="bg1"/>
              </a:solidFill>
            </a:endParaRPr>
          </a:p>
          <a:p>
            <a:pPr algn="just"/>
            <a:r>
              <a:rPr lang="en-US" sz="1800" b="1" dirty="0">
                <a:solidFill>
                  <a:schemeClr val="bg1"/>
                </a:solidFill>
              </a:rPr>
              <a:t>Digital India may have become a soft target for criminals as </a:t>
            </a:r>
            <a:r>
              <a:rPr lang="en-US" sz="1800" b="1" dirty="0">
                <a:solidFill>
                  <a:srgbClr val="FF0000"/>
                </a:solidFill>
              </a:rPr>
              <a:t>country recorded a huge increase of 63.5 percent in cyber crime cases in the year 2019</a:t>
            </a:r>
            <a:r>
              <a:rPr lang="en-US" sz="1800" b="1" dirty="0">
                <a:solidFill>
                  <a:schemeClr val="bg1"/>
                </a:solidFill>
              </a:rPr>
              <a:t>, showed the National Crime Record Bureau data.</a:t>
            </a:r>
          </a:p>
          <a:p>
            <a:pPr algn="just"/>
            <a:endParaRPr lang="en-IN" sz="1800" dirty="0">
              <a:solidFill>
                <a:schemeClr val="tx1"/>
              </a:solidFill>
            </a:endParaRPr>
          </a:p>
        </p:txBody>
      </p:sp>
      <p:sp>
        <p:nvSpPr>
          <p:cNvPr id="2" name="Arrow: Right 1">
            <a:extLst>
              <a:ext uri="{FF2B5EF4-FFF2-40B4-BE49-F238E27FC236}">
                <a16:creationId xmlns:a16="http://schemas.microsoft.com/office/drawing/2014/main" id="{66F0C97C-81AB-4011-BBA5-ED8BC50AD173}"/>
              </a:ext>
            </a:extLst>
          </p:cNvPr>
          <p:cNvSpPr/>
          <p:nvPr/>
        </p:nvSpPr>
        <p:spPr>
          <a:xfrm>
            <a:off x="7366139" y="78118"/>
            <a:ext cx="4930634" cy="282197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In Global ranking </a:t>
            </a:r>
            <a:r>
              <a:rPr lang="en-US" b="1" dirty="0">
                <a:solidFill>
                  <a:srgbClr val="FF0000"/>
                </a:solidFill>
              </a:rPr>
              <a:t>for internet users</a:t>
            </a:r>
            <a:r>
              <a:rPr lang="en-US" b="1" dirty="0"/>
              <a:t>, India stands at </a:t>
            </a:r>
            <a:r>
              <a:rPr lang="en-US" b="1" dirty="0">
                <a:solidFill>
                  <a:srgbClr val="FF0000"/>
                </a:solidFill>
              </a:rPr>
              <a:t>second position after china </a:t>
            </a:r>
            <a:r>
              <a:rPr lang="en-US" b="1" dirty="0"/>
              <a:t>worldwide as per latest report by the Internet &amp; Mobile Association of India (IAMAI)</a:t>
            </a:r>
            <a:r>
              <a:rPr lang="en-US" dirty="0"/>
              <a:t> </a:t>
            </a:r>
            <a:r>
              <a:rPr lang="en-US" b="1" dirty="0"/>
              <a:t>2019</a:t>
            </a:r>
            <a:endParaRPr lang="en-IN" b="1" dirty="0"/>
          </a:p>
        </p:txBody>
      </p:sp>
      <p:sp>
        <p:nvSpPr>
          <p:cNvPr id="7" name="Arrow: Right 6">
            <a:extLst>
              <a:ext uri="{FF2B5EF4-FFF2-40B4-BE49-F238E27FC236}">
                <a16:creationId xmlns:a16="http://schemas.microsoft.com/office/drawing/2014/main" id="{F90C50F0-486C-41E3-AD16-3EEFF2B558B9}"/>
              </a:ext>
            </a:extLst>
          </p:cNvPr>
          <p:cNvSpPr/>
          <p:nvPr/>
        </p:nvSpPr>
        <p:spPr>
          <a:xfrm>
            <a:off x="6551544" y="3156345"/>
            <a:ext cx="5474804" cy="276621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b="1" dirty="0"/>
              <a:t>Cyber Intrusions and Attacks have </a:t>
            </a:r>
            <a:r>
              <a:rPr lang="en-US" b="1" dirty="0">
                <a:solidFill>
                  <a:srgbClr val="FF0000"/>
                </a:solidFill>
              </a:rPr>
              <a:t>increased dramatically over the last decade</a:t>
            </a:r>
            <a:r>
              <a:rPr lang="en-US" b="1" dirty="0"/>
              <a:t>, exposing sensitive personal and business information, disrupting critical operations, and imposing high costs on the economy</a:t>
            </a:r>
            <a:endParaRPr lang="en-IN" b="1" dirty="0"/>
          </a:p>
        </p:txBody>
      </p:sp>
    </p:spTree>
    <p:extLst>
      <p:ext uri="{BB962C8B-B14F-4D97-AF65-F5344CB8AC3E}">
        <p14:creationId xmlns:p14="http://schemas.microsoft.com/office/powerpoint/2010/main" val="241026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0" y="0"/>
            <a:ext cx="12192000" cy="6858000"/>
          </a:xfrm>
          <a:prstGeom prst="rect">
            <a:avLst/>
          </a:prstGeom>
        </p:spPr>
      </p:pic>
      <p:graphicFrame>
        <p:nvGraphicFramePr>
          <p:cNvPr id="4" name="Diagram 3">
            <a:extLst>
              <a:ext uri="{FF2B5EF4-FFF2-40B4-BE49-F238E27FC236}">
                <a16:creationId xmlns:a16="http://schemas.microsoft.com/office/drawing/2014/main" id="{A8D6F690-6621-488B-B198-C6AB1C9CE833}"/>
              </a:ext>
            </a:extLst>
          </p:cNvPr>
          <p:cNvGraphicFramePr/>
          <p:nvPr>
            <p:extLst>
              <p:ext uri="{D42A27DB-BD31-4B8C-83A1-F6EECF244321}">
                <p14:modId xmlns:p14="http://schemas.microsoft.com/office/powerpoint/2010/main" val="1119811039"/>
              </p:ext>
            </p:extLst>
          </p:nvPr>
        </p:nvGraphicFramePr>
        <p:xfrm>
          <a:off x="97735" y="173935"/>
          <a:ext cx="11996529" cy="6510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72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Content Placeholder 8" descr="A circuit board&#10;&#10;Description automatically generated">
            <a:extLst>
              <a:ext uri="{FF2B5EF4-FFF2-40B4-BE49-F238E27FC236}">
                <a16:creationId xmlns:a16="http://schemas.microsoft.com/office/drawing/2014/main" id="{DB05864B-6787-463B-B9FD-A29B85DD2F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0" y="0"/>
            <a:ext cx="12192000" cy="6858000"/>
          </a:xfrm>
          <a:prstGeom prst="rect">
            <a:avLst/>
          </a:prstGeom>
        </p:spPr>
      </p:pic>
      <p:pic>
        <p:nvPicPr>
          <p:cNvPr id="7" name="Picture 6">
            <a:extLst>
              <a:ext uri="{FF2B5EF4-FFF2-40B4-BE49-F238E27FC236}">
                <a16:creationId xmlns:a16="http://schemas.microsoft.com/office/drawing/2014/main" id="{417D7665-B3C7-4680-A427-3D161DA80802}"/>
              </a:ext>
            </a:extLst>
          </p:cNvPr>
          <p:cNvPicPr>
            <a:picLocks noChangeAspect="1"/>
          </p:cNvPicPr>
          <p:nvPr/>
        </p:nvPicPr>
        <p:blipFill rotWithShape="1">
          <a:blip r:embed="rId3">
            <a:extLst>
              <a:ext uri="{28A0092B-C50C-407E-A947-70E740481C1C}">
                <a14:useLocalDpi xmlns:a14="http://schemas.microsoft.com/office/drawing/2010/main" val="0"/>
              </a:ext>
            </a:extLst>
          </a:blip>
          <a:srcRect t="13768" b="14638"/>
          <a:stretch/>
        </p:blipFill>
        <p:spPr>
          <a:xfrm>
            <a:off x="5802537" y="792645"/>
            <a:ext cx="6042239" cy="5598216"/>
          </a:xfrm>
          <a:prstGeom prst="rect">
            <a:avLst/>
          </a:prstGeom>
        </p:spPr>
      </p:pic>
      <p:pic>
        <p:nvPicPr>
          <p:cNvPr id="1028" name="Picture 4" descr="printable world maps - World Maps - Map Pictures">
            <a:extLst>
              <a:ext uri="{FF2B5EF4-FFF2-40B4-BE49-F238E27FC236}">
                <a16:creationId xmlns:a16="http://schemas.microsoft.com/office/drawing/2014/main" id="{7D429DCB-8514-4428-8146-3EE0A9594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229" y="327992"/>
            <a:ext cx="4992565" cy="31010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0666098-89A4-4F3D-9273-6A9CC9167F49}"/>
              </a:ext>
            </a:extLst>
          </p:cNvPr>
          <p:cNvCxnSpPr>
            <a:cxnSpLocks/>
          </p:cNvCxnSpPr>
          <p:nvPr/>
        </p:nvCxnSpPr>
        <p:spPr>
          <a:xfrm flipV="1">
            <a:off x="3955774" y="924339"/>
            <a:ext cx="1769165" cy="12324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5B33CB1E-F579-4413-ACDC-108E3A4E931A}"/>
              </a:ext>
            </a:extLst>
          </p:cNvPr>
          <p:cNvSpPr/>
          <p:nvPr/>
        </p:nvSpPr>
        <p:spPr>
          <a:xfrm>
            <a:off x="735496" y="4373217"/>
            <a:ext cx="3647661" cy="15405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solidFill>
                  <a:schemeClr val="tx1"/>
                </a:solidFill>
              </a:rPr>
              <a:t>Study Area</a:t>
            </a:r>
          </a:p>
        </p:txBody>
      </p:sp>
      <p:cxnSp>
        <p:nvCxnSpPr>
          <p:cNvPr id="30" name="Straight Arrow Connector 29">
            <a:extLst>
              <a:ext uri="{FF2B5EF4-FFF2-40B4-BE49-F238E27FC236}">
                <a16:creationId xmlns:a16="http://schemas.microsoft.com/office/drawing/2014/main" id="{F6FB76EE-0C6B-454D-AC97-5E63E9D7ED05}"/>
              </a:ext>
            </a:extLst>
          </p:cNvPr>
          <p:cNvCxnSpPr>
            <a:cxnSpLocks/>
          </p:cNvCxnSpPr>
          <p:nvPr/>
        </p:nvCxnSpPr>
        <p:spPr>
          <a:xfrm>
            <a:off x="3597965" y="2189716"/>
            <a:ext cx="2126974" cy="42011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507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0" y="0"/>
            <a:ext cx="12192000" cy="6858000"/>
          </a:xfrm>
          <a:prstGeom prst="rect">
            <a:avLst/>
          </a:prstGeom>
        </p:spPr>
      </p:pic>
      <p:sp>
        <p:nvSpPr>
          <p:cNvPr id="11" name="TextBox 10">
            <a:extLst>
              <a:ext uri="{FF2B5EF4-FFF2-40B4-BE49-F238E27FC236}">
                <a16:creationId xmlns:a16="http://schemas.microsoft.com/office/drawing/2014/main" id="{715C919D-A647-4B45-A462-0BFA84BADD0B}"/>
              </a:ext>
            </a:extLst>
          </p:cNvPr>
          <p:cNvSpPr txBox="1"/>
          <p:nvPr/>
        </p:nvSpPr>
        <p:spPr>
          <a:xfrm>
            <a:off x="702361" y="335845"/>
            <a:ext cx="660400" cy="6186309"/>
          </a:xfrm>
          <a:prstGeom prst="rect">
            <a:avLst/>
          </a:prstGeom>
          <a:solidFill>
            <a:schemeClr val="bg1"/>
          </a:solid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M ETHODOLOGY</a:t>
            </a:r>
          </a:p>
        </p:txBody>
      </p:sp>
      <p:graphicFrame>
        <p:nvGraphicFramePr>
          <p:cNvPr id="4" name="Diagram 3">
            <a:extLst>
              <a:ext uri="{FF2B5EF4-FFF2-40B4-BE49-F238E27FC236}">
                <a16:creationId xmlns:a16="http://schemas.microsoft.com/office/drawing/2014/main" id="{1AECE684-C4B4-4E85-BE75-88AE3CF94DA2}"/>
              </a:ext>
            </a:extLst>
          </p:cNvPr>
          <p:cNvGraphicFramePr/>
          <p:nvPr>
            <p:extLst>
              <p:ext uri="{D42A27DB-BD31-4B8C-83A1-F6EECF244321}">
                <p14:modId xmlns:p14="http://schemas.microsoft.com/office/powerpoint/2010/main" val="2367262085"/>
              </p:ext>
            </p:extLst>
          </p:nvPr>
        </p:nvGraphicFramePr>
        <p:xfrm>
          <a:off x="2032001" y="719666"/>
          <a:ext cx="938806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881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031EA4A4-5D79-4817-B146-24029A2F3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00B31F5-5DD1-41BD-B7FC-0C836B99CA56}"/>
              </a:ext>
            </a:extLst>
          </p:cNvPr>
          <p:cNvSpPr>
            <a:spLocks noGrp="1"/>
          </p:cNvSpPr>
          <p:nvPr>
            <p:ph type="title"/>
          </p:nvPr>
        </p:nvSpPr>
        <p:spPr>
          <a:xfrm>
            <a:off x="8363164" y="1122363"/>
            <a:ext cx="3463076" cy="3204134"/>
          </a:xfrm>
        </p:spPr>
        <p:txBody>
          <a:bodyPr vert="horz" lIns="91440" tIns="45720" rIns="91440" bIns="45720" rtlCol="0" anchor="b">
            <a:normAutofit/>
          </a:bodyPr>
          <a:lstStyle/>
          <a:p>
            <a:r>
              <a:rPr lang="en-US" sz="4800" b="1" dirty="0"/>
              <a:t>RESULTS &amp; DISCUSSION</a:t>
            </a:r>
            <a:endParaRPr lang="en-US" sz="4800" dirty="0"/>
          </a:p>
        </p:txBody>
      </p:sp>
      <p:pic>
        <p:nvPicPr>
          <p:cNvPr id="10" name="Picture 9" descr="Text&#10;&#10;Description automatically generated">
            <a:extLst>
              <a:ext uri="{FF2B5EF4-FFF2-40B4-BE49-F238E27FC236}">
                <a16:creationId xmlns:a16="http://schemas.microsoft.com/office/drawing/2014/main" id="{E9F4CDC5-AA0E-49E7-BCC5-DAB4248DCAC0}"/>
              </a:ext>
            </a:extLst>
          </p:cNvPr>
          <p:cNvPicPr>
            <a:picLocks noChangeAspect="1"/>
          </p:cNvPicPr>
          <p:nvPr/>
        </p:nvPicPr>
        <p:blipFill rotWithShape="1">
          <a:blip r:embed="rId2">
            <a:extLst>
              <a:ext uri="{28A0092B-C50C-407E-A947-70E740481C1C}">
                <a14:useLocalDpi xmlns:a14="http://schemas.microsoft.com/office/drawing/2010/main" val="0"/>
              </a:ext>
            </a:extLst>
          </a:blip>
          <a:srcRect l="14121" r="13705"/>
          <a:stretch/>
        </p:blipFill>
        <p:spPr>
          <a:xfrm>
            <a:off x="20" y="10"/>
            <a:ext cx="7443196" cy="6857990"/>
          </a:xfrm>
          <a:prstGeom prst="rect">
            <a:avLst/>
          </a:prstGeom>
        </p:spPr>
      </p:pic>
      <p:sp>
        <p:nvSpPr>
          <p:cNvPr id="58" name="Rectangle 5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5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424123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circuit board&#10;&#10;Description automatically generated">
            <a:extLst>
              <a:ext uri="{FF2B5EF4-FFF2-40B4-BE49-F238E27FC236}">
                <a16:creationId xmlns:a16="http://schemas.microsoft.com/office/drawing/2014/main" id="{8381B269-E286-4A47-AAA0-AA519F81B5FE}"/>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413" r="14413"/>
          <a:stretch/>
        </p:blipFill>
        <p:spPr>
          <a:xfrm>
            <a:off x="0" y="0"/>
            <a:ext cx="12192000" cy="6858000"/>
          </a:xfrm>
          <a:prstGeom prst="rect">
            <a:avLst/>
          </a:prstGeom>
        </p:spPr>
      </p:pic>
      <p:sp>
        <p:nvSpPr>
          <p:cNvPr id="2" name="Text Placeholder 1">
            <a:extLst>
              <a:ext uri="{FF2B5EF4-FFF2-40B4-BE49-F238E27FC236}">
                <a16:creationId xmlns:a16="http://schemas.microsoft.com/office/drawing/2014/main" id="{77A9E9AA-E15A-4728-9847-2E573E0ECFA7}"/>
              </a:ext>
            </a:extLst>
          </p:cNvPr>
          <p:cNvSpPr>
            <a:spLocks noGrp="1"/>
          </p:cNvSpPr>
          <p:nvPr>
            <p:ph type="body" sz="half" idx="2"/>
          </p:nvPr>
        </p:nvSpPr>
        <p:spPr>
          <a:xfrm>
            <a:off x="127000" y="393495"/>
            <a:ext cx="3149842" cy="1671320"/>
          </a:xfrm>
          <a:solidFill>
            <a:schemeClr val="bg1"/>
          </a:solidFill>
        </p:spPr>
        <p:txBody>
          <a:bodyPr anchor="ctr">
            <a:normAutofit/>
          </a:bodyPr>
          <a:lstStyle/>
          <a:p>
            <a:pPr algn="ctr"/>
            <a:r>
              <a:rPr lang="en-IN" sz="2000" b="1" dirty="0"/>
              <a:t>Interpolated map for the year 2016 showing cyber crime values ranging from 0 to 2639</a:t>
            </a:r>
          </a:p>
        </p:txBody>
      </p:sp>
      <p:pic>
        <p:nvPicPr>
          <p:cNvPr id="4" name="Picture 3" descr="Diagram, map&#10;&#10;Description automatically generated">
            <a:extLst>
              <a:ext uri="{FF2B5EF4-FFF2-40B4-BE49-F238E27FC236}">
                <a16:creationId xmlns:a16="http://schemas.microsoft.com/office/drawing/2014/main" id="{318A72BF-A790-4990-8EFD-3B9A9FE24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842" y="228600"/>
            <a:ext cx="8656184" cy="6258560"/>
          </a:xfrm>
          <a:prstGeom prst="rect">
            <a:avLst/>
          </a:prstGeom>
        </p:spPr>
      </p:pic>
      <p:sp>
        <p:nvSpPr>
          <p:cNvPr id="11" name="Rectangle 10">
            <a:extLst>
              <a:ext uri="{FF2B5EF4-FFF2-40B4-BE49-F238E27FC236}">
                <a16:creationId xmlns:a16="http://schemas.microsoft.com/office/drawing/2014/main" id="{A5274344-9F73-4F90-A06C-FFA3CAF9A90E}"/>
              </a:ext>
            </a:extLst>
          </p:cNvPr>
          <p:cNvSpPr/>
          <p:nvPr/>
        </p:nvSpPr>
        <p:spPr>
          <a:xfrm>
            <a:off x="127000" y="2387600"/>
            <a:ext cx="3073400" cy="40769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For the purpose of the study, total values were divided in 5 classes as follows:</a:t>
            </a:r>
          </a:p>
          <a:p>
            <a:pPr algn="ctr"/>
            <a:endParaRPr lang="en-IN" dirty="0"/>
          </a:p>
          <a:p>
            <a:pPr algn="ctr"/>
            <a:r>
              <a:rPr lang="en-IN" b="1" dirty="0"/>
              <a:t>0-500: Very Low</a:t>
            </a:r>
          </a:p>
          <a:p>
            <a:pPr algn="ctr"/>
            <a:endParaRPr lang="en-IN" b="1" dirty="0"/>
          </a:p>
          <a:p>
            <a:pPr algn="ctr"/>
            <a:r>
              <a:rPr lang="en-IN" b="1" dirty="0"/>
              <a:t>500-1500: Low</a:t>
            </a:r>
          </a:p>
          <a:p>
            <a:pPr algn="ctr"/>
            <a:endParaRPr lang="en-IN" b="1" dirty="0"/>
          </a:p>
          <a:p>
            <a:pPr algn="ctr"/>
            <a:r>
              <a:rPr lang="en-IN" b="1" dirty="0"/>
              <a:t>1500-5000: Moderate</a:t>
            </a:r>
          </a:p>
          <a:p>
            <a:pPr algn="ctr"/>
            <a:endParaRPr lang="en-IN" b="1" dirty="0"/>
          </a:p>
          <a:p>
            <a:pPr algn="ctr"/>
            <a:r>
              <a:rPr lang="en-IN" b="1" dirty="0"/>
              <a:t>5000-8000: High</a:t>
            </a:r>
          </a:p>
          <a:p>
            <a:pPr algn="ctr"/>
            <a:endParaRPr lang="en-IN" b="1" dirty="0"/>
          </a:p>
          <a:p>
            <a:pPr algn="ctr"/>
            <a:r>
              <a:rPr lang="en-IN" b="1" dirty="0"/>
              <a:t>Above 8000: Very High</a:t>
            </a:r>
          </a:p>
        </p:txBody>
      </p:sp>
    </p:spTree>
    <p:extLst>
      <p:ext uri="{BB962C8B-B14F-4D97-AF65-F5344CB8AC3E}">
        <p14:creationId xmlns:p14="http://schemas.microsoft.com/office/powerpoint/2010/main" val="292593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11"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otalTime>0</TotalTime>
  <Words>922</Words>
  <Application>Microsoft Office PowerPoint</Application>
  <PresentationFormat>Widescreen</PresentationFormat>
  <Paragraphs>121</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vt:lpstr>
      <vt:lpstr>Calibri</vt:lpstr>
      <vt:lpstr>Calibri Light</vt:lpstr>
      <vt:lpstr>Droid regular</vt:lpstr>
      <vt:lpstr>Open Sans</vt:lpstr>
      <vt:lpstr>Times New Roman</vt:lpstr>
      <vt:lpstr>Office Theme</vt:lpstr>
      <vt:lpstr>Spatio-Temporal prediction of sharp increase of cybercrime in India</vt:lpstr>
      <vt:lpstr>CONTENT</vt:lpstr>
      <vt:lpstr>INTRODUCTION</vt:lpstr>
      <vt:lpstr>INTRODUCTION</vt:lpstr>
      <vt:lpstr>PowerPoint Presentation</vt:lpstr>
      <vt:lpstr>PowerPoint Presentation</vt:lpstr>
      <vt:lpstr>PowerPoint Presentation</vt:lpstr>
      <vt:lpstr>RESULTS &amp;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ACKNOWLEDGEMENT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Spatio-Temporal prediction of sharp increase of cybercrime in India</dc:title>
  <dc:creator>Urvee Patel</dc:creator>
  <cp:lastModifiedBy>Urvee Patel</cp:lastModifiedBy>
  <cp:revision>78</cp:revision>
  <dcterms:created xsi:type="dcterms:W3CDTF">2020-11-07T09:04:03Z</dcterms:created>
  <dcterms:modified xsi:type="dcterms:W3CDTF">2020-11-12T14:16:04Z</dcterms:modified>
</cp:coreProperties>
</file>